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9" r:id="rId3"/>
    <p:sldId id="261" r:id="rId4"/>
    <p:sldId id="262" r:id="rId5"/>
    <p:sldId id="263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4" r:id="rId31"/>
    <p:sldId id="295" r:id="rId32"/>
    <p:sldId id="296" r:id="rId33"/>
    <p:sldId id="297" r:id="rId34"/>
    <p:sldId id="298" r:id="rId35"/>
    <p:sldId id="303" r:id="rId36"/>
    <p:sldId id="307" r:id="rId37"/>
    <p:sldId id="30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93" userDrawn="1">
          <p15:clr>
            <a:srgbClr val="A4A3A4"/>
          </p15:clr>
        </p15:guide>
        <p15:guide id="7" orient="horz" pos="4110" userDrawn="1">
          <p15:clr>
            <a:srgbClr val="A4A3A4"/>
          </p15:clr>
        </p15:guide>
        <p15:guide id="9" pos="1799" userDrawn="1">
          <p15:clr>
            <a:srgbClr val="A4A3A4"/>
          </p15:clr>
        </p15:guide>
        <p15:guide id="16" pos="1890" userDrawn="1">
          <p15:clr>
            <a:srgbClr val="A4A3A4"/>
          </p15:clr>
        </p15:guide>
        <p15:guide id="17" pos="3613" userDrawn="1">
          <p15:clr>
            <a:srgbClr val="A4A3A4"/>
          </p15:clr>
        </p15:guide>
        <p15:guide id="18" pos="4067" userDrawn="1">
          <p15:clr>
            <a:srgbClr val="A4A3A4"/>
          </p15:clr>
        </p15:guide>
        <p15:guide id="19" pos="4452" userDrawn="1">
          <p15:clr>
            <a:srgbClr val="A4A3A4"/>
          </p15:clr>
        </p15:guide>
        <p15:guide id="20" pos="4566" userDrawn="1">
          <p15:clr>
            <a:srgbClr val="A4A3A4"/>
          </p15:clr>
        </p15:guide>
        <p15:guide id="21" pos="5881" userDrawn="1">
          <p15:clr>
            <a:srgbClr val="A4A3A4"/>
          </p15:clr>
        </p15:guide>
        <p15:guide id="22" pos="5768" userDrawn="1">
          <p15:clr>
            <a:srgbClr val="A4A3A4"/>
          </p15:clr>
        </p15:guide>
        <p15:guide id="23" orient="horz" pos="1842" userDrawn="1">
          <p15:clr>
            <a:srgbClr val="A4A3A4"/>
          </p15:clr>
        </p15:guide>
        <p15:guide id="24" orient="horz" pos="2024" userDrawn="1">
          <p15:clr>
            <a:srgbClr val="A4A3A4"/>
          </p15:clr>
        </p15:guide>
        <p15:guide id="25" orient="horz" pos="2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4F0"/>
    <a:srgbClr val="184286"/>
    <a:srgbClr val="44AB3E"/>
    <a:srgbClr val="3C6DA7"/>
    <a:srgbClr val="29ABE2"/>
    <a:srgbClr val="10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/>
    <p:restoredTop sz="96283"/>
  </p:normalViewPr>
  <p:slideViewPr>
    <p:cSldViewPr snapToGrid="0" snapToObjects="1">
      <p:cViewPr varScale="1">
        <p:scale>
          <a:sx n="110" d="100"/>
          <a:sy n="110" d="100"/>
        </p:scale>
        <p:origin x="924" y="96"/>
      </p:cViewPr>
      <p:guideLst>
        <p:guide pos="211"/>
        <p:guide pos="7469"/>
        <p:guide orient="horz" pos="1003"/>
        <p:guide orient="horz" pos="3793"/>
        <p:guide orient="horz" pos="4110"/>
        <p:guide pos="1799"/>
        <p:guide pos="1890"/>
        <p:guide pos="3613"/>
        <p:guide pos="4067"/>
        <p:guide pos="4452"/>
        <p:guide pos="4566"/>
        <p:guide pos="5881"/>
        <p:guide pos="5768"/>
        <p:guide orient="horz" pos="1842"/>
        <p:guide orient="horz" pos="2024"/>
        <p:guide orient="horz" pos="22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o Aparecido dos Anjos" userId="6ba73df4-ce79-46ff-b8b6-5dc9c608aa5b" providerId="ADAL" clId="{C99D70BF-FF6C-484E-A5AE-D5D59345E444}"/>
    <pc:docChg chg="delSld">
      <pc:chgData name="Lucio Aparecido dos Anjos" userId="6ba73df4-ce79-46ff-b8b6-5dc9c608aa5b" providerId="ADAL" clId="{C99D70BF-FF6C-484E-A5AE-D5D59345E444}" dt="2023-01-31T17:36:36.016" v="2" actId="47"/>
      <pc:docMkLst>
        <pc:docMk/>
      </pc:docMkLst>
      <pc:sldChg chg="del">
        <pc:chgData name="Lucio Aparecido dos Anjos" userId="6ba73df4-ce79-46ff-b8b6-5dc9c608aa5b" providerId="ADAL" clId="{C99D70BF-FF6C-484E-A5AE-D5D59345E444}" dt="2023-01-31T17:36:32.425" v="0" actId="47"/>
        <pc:sldMkLst>
          <pc:docMk/>
          <pc:sldMk cId="2493936308" sldId="257"/>
        </pc:sldMkLst>
      </pc:sldChg>
      <pc:sldChg chg="del">
        <pc:chgData name="Lucio Aparecido dos Anjos" userId="6ba73df4-ce79-46ff-b8b6-5dc9c608aa5b" providerId="ADAL" clId="{C99D70BF-FF6C-484E-A5AE-D5D59345E444}" dt="2023-01-31T17:36:35.115" v="1" actId="47"/>
        <pc:sldMkLst>
          <pc:docMk/>
          <pc:sldMk cId="3457855713" sldId="299"/>
        </pc:sldMkLst>
      </pc:sldChg>
      <pc:sldChg chg="del">
        <pc:chgData name="Lucio Aparecido dos Anjos" userId="6ba73df4-ce79-46ff-b8b6-5dc9c608aa5b" providerId="ADAL" clId="{C99D70BF-FF6C-484E-A5AE-D5D59345E444}" dt="2023-01-31T17:36:36.016" v="2" actId="47"/>
        <pc:sldMkLst>
          <pc:docMk/>
          <pc:sldMk cId="2511466143" sldId="300"/>
        </pc:sldMkLst>
      </pc:sldChg>
    </pc:docChg>
  </pc:docChgLst>
  <pc:docChgLst>
    <pc:chgData name="Lucio Aparecido dos Anjos" userId="6ba73df4-ce79-46ff-b8b6-5dc9c608aa5b" providerId="ADAL" clId="{3B596813-00F9-476F-B842-A60251267728}"/>
    <pc:docChg chg="custSel delSld modSld">
      <pc:chgData name="Lucio Aparecido dos Anjos" userId="6ba73df4-ce79-46ff-b8b6-5dc9c608aa5b" providerId="ADAL" clId="{3B596813-00F9-476F-B842-A60251267728}" dt="2023-01-18T15:03:09.048" v="44" actId="47"/>
      <pc:docMkLst>
        <pc:docMk/>
      </pc:docMkLst>
      <pc:sldChg chg="addSp delSp modSp mod delAnim modAnim">
        <pc:chgData name="Lucio Aparecido dos Anjos" userId="6ba73df4-ce79-46ff-b8b6-5dc9c608aa5b" providerId="ADAL" clId="{3B596813-00F9-476F-B842-A60251267728}" dt="2023-01-17T20:57:02.929" v="42" actId="20577"/>
        <pc:sldMkLst>
          <pc:docMk/>
          <pc:sldMk cId="2493936308" sldId="257"/>
        </pc:sldMkLst>
        <pc:spChg chg="mod">
          <ac:chgData name="Lucio Aparecido dos Anjos" userId="6ba73df4-ce79-46ff-b8b6-5dc9c608aa5b" providerId="ADAL" clId="{3B596813-00F9-476F-B842-A60251267728}" dt="2023-01-17T20:57:02.929" v="42" actId="20577"/>
          <ac:spMkLst>
            <pc:docMk/>
            <pc:sldMk cId="2493936308" sldId="257"/>
            <ac:spMk id="2" creationId="{5DBD3072-7281-EBEF-3568-BE57927D754C}"/>
          </ac:spMkLst>
        </pc:spChg>
        <pc:picChg chg="del">
          <ac:chgData name="Lucio Aparecido dos Anjos" userId="6ba73df4-ce79-46ff-b8b6-5dc9c608aa5b" providerId="ADAL" clId="{3B596813-00F9-476F-B842-A60251267728}" dt="2023-01-17T20:55:26.050" v="16" actId="478"/>
          <ac:picMkLst>
            <pc:docMk/>
            <pc:sldMk cId="2493936308" sldId="257"/>
            <ac:picMk id="3" creationId="{DBD72A73-385E-362D-AE73-D4E0898BC2DA}"/>
          </ac:picMkLst>
        </pc:picChg>
        <pc:picChg chg="add mod">
          <ac:chgData name="Lucio Aparecido dos Anjos" userId="6ba73df4-ce79-46ff-b8b6-5dc9c608aa5b" providerId="ADAL" clId="{3B596813-00F9-476F-B842-A60251267728}" dt="2023-01-17T20:55:48.627" v="21" actId="1076"/>
          <ac:picMkLst>
            <pc:docMk/>
            <pc:sldMk cId="2493936308" sldId="257"/>
            <ac:picMk id="4" creationId="{E97A32B2-4D0B-5F22-852E-829DBE4576A3}"/>
          </ac:picMkLst>
        </pc:picChg>
      </pc:sldChg>
      <pc:sldChg chg="del">
        <pc:chgData name="Lucio Aparecido dos Anjos" userId="6ba73df4-ce79-46ff-b8b6-5dc9c608aa5b" providerId="ADAL" clId="{3B596813-00F9-476F-B842-A60251267728}" dt="2023-01-18T15:03:09.048" v="44" actId="47"/>
        <pc:sldMkLst>
          <pc:docMk/>
          <pc:sldMk cId="3365939696" sldId="292"/>
        </pc:sldMkLst>
      </pc:sldChg>
      <pc:sldChg chg="del">
        <pc:chgData name="Lucio Aparecido dos Anjos" userId="6ba73df4-ce79-46ff-b8b6-5dc9c608aa5b" providerId="ADAL" clId="{3B596813-00F9-476F-B842-A60251267728}" dt="2023-01-18T15:03:07.481" v="43" actId="47"/>
        <pc:sldMkLst>
          <pc:docMk/>
          <pc:sldMk cId="1122376266" sldId="293"/>
        </pc:sldMkLst>
      </pc:sldChg>
      <pc:sldChg chg="addSp delSp modSp mod delAnim modAnim">
        <pc:chgData name="Lucio Aparecido dos Anjos" userId="6ba73df4-ce79-46ff-b8b6-5dc9c608aa5b" providerId="ADAL" clId="{3B596813-00F9-476F-B842-A60251267728}" dt="2023-01-17T19:13:34.726" v="6" actId="1076"/>
        <pc:sldMkLst>
          <pc:docMk/>
          <pc:sldMk cId="3457855713" sldId="299"/>
        </pc:sldMkLst>
        <pc:picChg chg="add mod">
          <ac:chgData name="Lucio Aparecido dos Anjos" userId="6ba73df4-ce79-46ff-b8b6-5dc9c608aa5b" providerId="ADAL" clId="{3B596813-00F9-476F-B842-A60251267728}" dt="2023-01-17T19:13:34.726" v="6" actId="1076"/>
          <ac:picMkLst>
            <pc:docMk/>
            <pc:sldMk cId="3457855713" sldId="299"/>
            <ac:picMk id="2" creationId="{5F64D1A7-7BF6-4146-E917-0C0302F3BBC4}"/>
          </ac:picMkLst>
        </pc:picChg>
        <pc:picChg chg="del">
          <ac:chgData name="Lucio Aparecido dos Anjos" userId="6ba73df4-ce79-46ff-b8b6-5dc9c608aa5b" providerId="ADAL" clId="{3B596813-00F9-476F-B842-A60251267728}" dt="2023-01-17T19:12:43.253" v="0" actId="478"/>
          <ac:picMkLst>
            <pc:docMk/>
            <pc:sldMk cId="3457855713" sldId="299"/>
            <ac:picMk id="3" creationId="{519384DE-D308-D74D-7D78-79F2480E0CAB}"/>
          </ac:picMkLst>
        </pc:picChg>
      </pc:sldChg>
      <pc:sldChg chg="addSp delSp modSp mod delAnim modAnim">
        <pc:chgData name="Lucio Aparecido dos Anjos" userId="6ba73df4-ce79-46ff-b8b6-5dc9c608aa5b" providerId="ADAL" clId="{3B596813-00F9-476F-B842-A60251267728}" dt="2023-01-17T19:14:48.005" v="15" actId="14100"/>
        <pc:sldMkLst>
          <pc:docMk/>
          <pc:sldMk cId="2511466143" sldId="300"/>
        </pc:sldMkLst>
        <pc:picChg chg="add mod">
          <ac:chgData name="Lucio Aparecido dos Anjos" userId="6ba73df4-ce79-46ff-b8b6-5dc9c608aa5b" providerId="ADAL" clId="{3B596813-00F9-476F-B842-A60251267728}" dt="2023-01-17T19:14:48.005" v="15" actId="14100"/>
          <ac:picMkLst>
            <pc:docMk/>
            <pc:sldMk cId="2511466143" sldId="300"/>
            <ac:picMk id="2" creationId="{3105A670-0E53-1AD9-67DA-542D4729A854}"/>
          </ac:picMkLst>
        </pc:picChg>
        <pc:picChg chg="del">
          <ac:chgData name="Lucio Aparecido dos Anjos" userId="6ba73df4-ce79-46ff-b8b6-5dc9c608aa5b" providerId="ADAL" clId="{3B596813-00F9-476F-B842-A60251267728}" dt="2023-01-17T19:13:57.858" v="7" actId="478"/>
          <ac:picMkLst>
            <pc:docMk/>
            <pc:sldMk cId="2511466143" sldId="300"/>
            <ac:picMk id="4" creationId="{CD1805DB-F8A1-03D3-E63B-3C36CD532A68}"/>
          </ac:picMkLst>
        </pc:picChg>
      </pc:sldChg>
    </pc:docChg>
  </pc:docChgLst>
  <pc:docChgLst>
    <pc:chgData name="Lucio Aparecido dos Anjos" userId="6ba73df4-ce79-46ff-b8b6-5dc9c608aa5b" providerId="ADAL" clId="{9BF473DD-61E0-4266-8CE0-2407937C40EC}"/>
    <pc:docChg chg="custSel modSld">
      <pc:chgData name="Lucio Aparecido dos Anjos" userId="6ba73df4-ce79-46ff-b8b6-5dc9c608aa5b" providerId="ADAL" clId="{9BF473DD-61E0-4266-8CE0-2407937C40EC}" dt="2023-01-28T11:25:00.456" v="94" actId="166"/>
      <pc:docMkLst>
        <pc:docMk/>
      </pc:docMkLst>
      <pc:sldChg chg="addSp modSp mod">
        <pc:chgData name="Lucio Aparecido dos Anjos" userId="6ba73df4-ce79-46ff-b8b6-5dc9c608aa5b" providerId="ADAL" clId="{9BF473DD-61E0-4266-8CE0-2407937C40EC}" dt="2023-01-28T11:15:51.528" v="61" actId="1076"/>
        <pc:sldMkLst>
          <pc:docMk/>
          <pc:sldMk cId="2493936308" sldId="257"/>
        </pc:sldMkLst>
        <pc:picChg chg="add mod">
          <ac:chgData name="Lucio Aparecido dos Anjos" userId="6ba73df4-ce79-46ff-b8b6-5dc9c608aa5b" providerId="ADAL" clId="{9BF473DD-61E0-4266-8CE0-2407937C40EC}" dt="2023-01-28T11:15:51.528" v="61" actId="1076"/>
          <ac:picMkLst>
            <pc:docMk/>
            <pc:sldMk cId="2493936308" sldId="257"/>
            <ac:picMk id="3" creationId="{CEB5A5C4-88DB-476D-F3FD-8E79EC8C70BE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6:03.513" v="63" actId="1076"/>
        <pc:sldMkLst>
          <pc:docMk/>
          <pc:sldMk cId="319088084" sldId="261"/>
        </pc:sldMkLst>
        <pc:picChg chg="add mod">
          <ac:chgData name="Lucio Aparecido dos Anjos" userId="6ba73df4-ce79-46ff-b8b6-5dc9c608aa5b" providerId="ADAL" clId="{9BF473DD-61E0-4266-8CE0-2407937C40EC}" dt="2023-01-28T11:16:03.513" v="63" actId="1076"/>
          <ac:picMkLst>
            <pc:docMk/>
            <pc:sldMk cId="319088084" sldId="261"/>
            <ac:picMk id="2" creationId="{039582D5-46D0-DBC6-C18E-23DA85D0F84E}"/>
          </ac:picMkLst>
        </pc:picChg>
      </pc:sldChg>
      <pc:sldChg chg="addSp delSp modSp mod">
        <pc:chgData name="Lucio Aparecido dos Anjos" userId="6ba73df4-ce79-46ff-b8b6-5dc9c608aa5b" providerId="ADAL" clId="{9BF473DD-61E0-4266-8CE0-2407937C40EC}" dt="2023-01-28T11:16:15.176" v="66" actId="1076"/>
        <pc:sldMkLst>
          <pc:docMk/>
          <pc:sldMk cId="3055679641" sldId="262"/>
        </pc:sldMkLst>
        <pc:spChg chg="del">
          <ac:chgData name="Lucio Aparecido dos Anjos" userId="6ba73df4-ce79-46ff-b8b6-5dc9c608aa5b" providerId="ADAL" clId="{9BF473DD-61E0-4266-8CE0-2407937C40EC}" dt="2023-01-28T11:16:08.029" v="64" actId="478"/>
          <ac:spMkLst>
            <pc:docMk/>
            <pc:sldMk cId="3055679641" sldId="262"/>
            <ac:spMk id="5" creationId="{01FEA753-0688-EC19-4055-F13F7F77DC48}"/>
          </ac:spMkLst>
        </pc:spChg>
        <pc:picChg chg="add mod">
          <ac:chgData name="Lucio Aparecido dos Anjos" userId="6ba73df4-ce79-46ff-b8b6-5dc9c608aa5b" providerId="ADAL" clId="{9BF473DD-61E0-4266-8CE0-2407937C40EC}" dt="2023-01-28T11:16:15.176" v="66" actId="1076"/>
          <ac:picMkLst>
            <pc:docMk/>
            <pc:sldMk cId="3055679641" sldId="262"/>
            <ac:picMk id="2" creationId="{BED09DE7-E6C9-0E2C-4AD9-49BD91515163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6:37.800" v="70"/>
        <pc:sldMkLst>
          <pc:docMk/>
          <pc:sldMk cId="60909968" sldId="265"/>
        </pc:sldMkLst>
        <pc:picChg chg="add mod">
          <ac:chgData name="Lucio Aparecido dos Anjos" userId="6ba73df4-ce79-46ff-b8b6-5dc9c608aa5b" providerId="ADAL" clId="{9BF473DD-61E0-4266-8CE0-2407937C40EC}" dt="2023-01-28T11:16:37.800" v="70"/>
          <ac:picMkLst>
            <pc:docMk/>
            <pc:sldMk cId="60909968" sldId="265"/>
            <ac:picMk id="2" creationId="{0E2B1BF8-9759-C0E2-B12F-0C3857928DA5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6:31.663" v="69" actId="1076"/>
        <pc:sldMkLst>
          <pc:docMk/>
          <pc:sldMk cId="971496275" sldId="266"/>
        </pc:sldMkLst>
        <pc:picChg chg="add mod">
          <ac:chgData name="Lucio Aparecido dos Anjos" userId="6ba73df4-ce79-46ff-b8b6-5dc9c608aa5b" providerId="ADAL" clId="{9BF473DD-61E0-4266-8CE0-2407937C40EC}" dt="2023-01-28T11:16:31.663" v="69" actId="1076"/>
          <ac:picMkLst>
            <pc:docMk/>
            <pc:sldMk cId="971496275" sldId="266"/>
            <ac:picMk id="4" creationId="{0DF33069-53A4-4C7B-F7D2-87FC72E548C3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6:40.995" v="71"/>
        <pc:sldMkLst>
          <pc:docMk/>
          <pc:sldMk cId="1970406051" sldId="267"/>
        </pc:sldMkLst>
        <pc:picChg chg="add mod">
          <ac:chgData name="Lucio Aparecido dos Anjos" userId="6ba73df4-ce79-46ff-b8b6-5dc9c608aa5b" providerId="ADAL" clId="{9BF473DD-61E0-4266-8CE0-2407937C40EC}" dt="2023-01-28T11:16:40.995" v="71"/>
          <ac:picMkLst>
            <pc:docMk/>
            <pc:sldMk cId="1970406051" sldId="267"/>
            <ac:picMk id="2" creationId="{F51AD38E-46D1-4335-BDB6-3CCC44CABE15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6:44.338" v="72"/>
        <pc:sldMkLst>
          <pc:docMk/>
          <pc:sldMk cId="2733416978" sldId="268"/>
        </pc:sldMkLst>
        <pc:picChg chg="add mod">
          <ac:chgData name="Lucio Aparecido dos Anjos" userId="6ba73df4-ce79-46ff-b8b6-5dc9c608aa5b" providerId="ADAL" clId="{9BF473DD-61E0-4266-8CE0-2407937C40EC}" dt="2023-01-28T11:16:44.338" v="72"/>
          <ac:picMkLst>
            <pc:docMk/>
            <pc:sldMk cId="2733416978" sldId="268"/>
            <ac:picMk id="2" creationId="{52A5047F-9A71-3B6F-1A6F-88272FF646C8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6:47.039" v="73"/>
        <pc:sldMkLst>
          <pc:docMk/>
          <pc:sldMk cId="1212288418" sldId="269"/>
        </pc:sldMkLst>
        <pc:picChg chg="add mod">
          <ac:chgData name="Lucio Aparecido dos Anjos" userId="6ba73df4-ce79-46ff-b8b6-5dc9c608aa5b" providerId="ADAL" clId="{9BF473DD-61E0-4266-8CE0-2407937C40EC}" dt="2023-01-28T11:16:47.039" v="73"/>
          <ac:picMkLst>
            <pc:docMk/>
            <pc:sldMk cId="1212288418" sldId="269"/>
            <ac:picMk id="2" creationId="{0BB3A5FF-D961-C14F-2BE3-BB78FABABDD6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6:49.579" v="74"/>
        <pc:sldMkLst>
          <pc:docMk/>
          <pc:sldMk cId="1564874512" sldId="270"/>
        </pc:sldMkLst>
        <pc:picChg chg="add mod">
          <ac:chgData name="Lucio Aparecido dos Anjos" userId="6ba73df4-ce79-46ff-b8b6-5dc9c608aa5b" providerId="ADAL" clId="{9BF473DD-61E0-4266-8CE0-2407937C40EC}" dt="2023-01-28T11:16:49.579" v="74"/>
          <ac:picMkLst>
            <pc:docMk/>
            <pc:sldMk cId="1564874512" sldId="270"/>
            <ac:picMk id="2" creationId="{F51C626D-1622-A1CD-1D37-617C95A7C985}"/>
          </ac:picMkLst>
        </pc:picChg>
      </pc:sldChg>
      <pc:sldChg chg="addSp delSp modSp mod">
        <pc:chgData name="Lucio Aparecido dos Anjos" userId="6ba73df4-ce79-46ff-b8b6-5dc9c608aa5b" providerId="ADAL" clId="{9BF473DD-61E0-4266-8CE0-2407937C40EC}" dt="2023-01-28T11:17:06.661" v="77" actId="478"/>
        <pc:sldMkLst>
          <pc:docMk/>
          <pc:sldMk cId="624661478" sldId="271"/>
        </pc:sldMkLst>
        <pc:picChg chg="add del mod">
          <ac:chgData name="Lucio Aparecido dos Anjos" userId="6ba73df4-ce79-46ff-b8b6-5dc9c608aa5b" providerId="ADAL" clId="{9BF473DD-61E0-4266-8CE0-2407937C40EC}" dt="2023-01-28T11:17:06.661" v="77" actId="478"/>
          <ac:picMkLst>
            <pc:docMk/>
            <pc:sldMk cId="624661478" sldId="271"/>
            <ac:picMk id="2" creationId="{21E3F1A4-3264-9771-F817-99A19A5DC04E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09.901" v="78"/>
        <pc:sldMkLst>
          <pc:docMk/>
          <pc:sldMk cId="1542169955" sldId="272"/>
        </pc:sldMkLst>
        <pc:picChg chg="add mod">
          <ac:chgData name="Lucio Aparecido dos Anjos" userId="6ba73df4-ce79-46ff-b8b6-5dc9c608aa5b" providerId="ADAL" clId="{9BF473DD-61E0-4266-8CE0-2407937C40EC}" dt="2023-01-28T11:17:09.901" v="78"/>
          <ac:picMkLst>
            <pc:docMk/>
            <pc:sldMk cId="1542169955" sldId="272"/>
            <ac:picMk id="2" creationId="{23F5FBF6-9F52-13E3-DD14-A97934328A32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12.347" v="79"/>
        <pc:sldMkLst>
          <pc:docMk/>
          <pc:sldMk cId="2279705526" sldId="274"/>
        </pc:sldMkLst>
        <pc:picChg chg="add mod">
          <ac:chgData name="Lucio Aparecido dos Anjos" userId="6ba73df4-ce79-46ff-b8b6-5dc9c608aa5b" providerId="ADAL" clId="{9BF473DD-61E0-4266-8CE0-2407937C40EC}" dt="2023-01-28T11:17:12.347" v="79"/>
          <ac:picMkLst>
            <pc:docMk/>
            <pc:sldMk cId="2279705526" sldId="274"/>
            <ac:picMk id="2" creationId="{0C66D523-17DA-05A5-E474-E7C11CE2B959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14.713" v="80"/>
        <pc:sldMkLst>
          <pc:docMk/>
          <pc:sldMk cId="428693423" sldId="276"/>
        </pc:sldMkLst>
        <pc:picChg chg="add mod">
          <ac:chgData name="Lucio Aparecido dos Anjos" userId="6ba73df4-ce79-46ff-b8b6-5dc9c608aa5b" providerId="ADAL" clId="{9BF473DD-61E0-4266-8CE0-2407937C40EC}" dt="2023-01-28T11:17:14.713" v="80"/>
          <ac:picMkLst>
            <pc:docMk/>
            <pc:sldMk cId="428693423" sldId="276"/>
            <ac:picMk id="2" creationId="{F940D7C0-B2BD-BC5A-47E7-DB7FC26647DA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16.959" v="81"/>
        <pc:sldMkLst>
          <pc:docMk/>
          <pc:sldMk cId="2750177304" sldId="277"/>
        </pc:sldMkLst>
        <pc:picChg chg="add mod">
          <ac:chgData name="Lucio Aparecido dos Anjos" userId="6ba73df4-ce79-46ff-b8b6-5dc9c608aa5b" providerId="ADAL" clId="{9BF473DD-61E0-4266-8CE0-2407937C40EC}" dt="2023-01-28T11:17:16.959" v="81"/>
          <ac:picMkLst>
            <pc:docMk/>
            <pc:sldMk cId="2750177304" sldId="277"/>
            <ac:picMk id="2" creationId="{6EF173D9-1BEA-497A-3AEE-3FE39C50D0A1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18.978" v="82"/>
        <pc:sldMkLst>
          <pc:docMk/>
          <pc:sldMk cId="3684646532" sldId="278"/>
        </pc:sldMkLst>
        <pc:picChg chg="add mod">
          <ac:chgData name="Lucio Aparecido dos Anjos" userId="6ba73df4-ce79-46ff-b8b6-5dc9c608aa5b" providerId="ADAL" clId="{9BF473DD-61E0-4266-8CE0-2407937C40EC}" dt="2023-01-28T11:17:18.978" v="82"/>
          <ac:picMkLst>
            <pc:docMk/>
            <pc:sldMk cId="3684646532" sldId="278"/>
            <ac:picMk id="2" creationId="{89DE8C56-64FF-B001-2F84-83B39AFB552A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22.250" v="83"/>
        <pc:sldMkLst>
          <pc:docMk/>
          <pc:sldMk cId="2614834223" sldId="279"/>
        </pc:sldMkLst>
        <pc:picChg chg="add mod">
          <ac:chgData name="Lucio Aparecido dos Anjos" userId="6ba73df4-ce79-46ff-b8b6-5dc9c608aa5b" providerId="ADAL" clId="{9BF473DD-61E0-4266-8CE0-2407937C40EC}" dt="2023-01-28T11:17:22.250" v="83"/>
          <ac:picMkLst>
            <pc:docMk/>
            <pc:sldMk cId="2614834223" sldId="279"/>
            <ac:picMk id="3" creationId="{05D48120-79DC-FBE7-C61D-AC5926BCD967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27.397" v="85"/>
        <pc:sldMkLst>
          <pc:docMk/>
          <pc:sldMk cId="1888384288" sldId="280"/>
        </pc:sldMkLst>
        <pc:picChg chg="add mod">
          <ac:chgData name="Lucio Aparecido dos Anjos" userId="6ba73df4-ce79-46ff-b8b6-5dc9c608aa5b" providerId="ADAL" clId="{9BF473DD-61E0-4266-8CE0-2407937C40EC}" dt="2023-01-28T11:17:27.397" v="85"/>
          <ac:picMkLst>
            <pc:docMk/>
            <pc:sldMk cId="1888384288" sldId="280"/>
            <ac:picMk id="2" creationId="{08A9B579-66D7-CF2B-E750-1927252DCAD3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25.406" v="84"/>
        <pc:sldMkLst>
          <pc:docMk/>
          <pc:sldMk cId="1162310152" sldId="281"/>
        </pc:sldMkLst>
        <pc:picChg chg="add mod">
          <ac:chgData name="Lucio Aparecido dos Anjos" userId="6ba73df4-ce79-46ff-b8b6-5dc9c608aa5b" providerId="ADAL" clId="{9BF473DD-61E0-4266-8CE0-2407937C40EC}" dt="2023-01-28T11:17:25.406" v="84"/>
          <ac:picMkLst>
            <pc:docMk/>
            <pc:sldMk cId="1162310152" sldId="281"/>
            <ac:picMk id="2" creationId="{EAA48158-4E3C-C174-C6F3-7F35B70E16D7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38.335" v="88"/>
        <pc:sldMkLst>
          <pc:docMk/>
          <pc:sldMk cId="599653187" sldId="285"/>
        </pc:sldMkLst>
        <pc:picChg chg="add mod">
          <ac:chgData name="Lucio Aparecido dos Anjos" userId="6ba73df4-ce79-46ff-b8b6-5dc9c608aa5b" providerId="ADAL" clId="{9BF473DD-61E0-4266-8CE0-2407937C40EC}" dt="2023-01-28T11:17:38.335" v="88"/>
          <ac:picMkLst>
            <pc:docMk/>
            <pc:sldMk cId="599653187" sldId="285"/>
            <ac:picMk id="3" creationId="{6BAEF4AF-BE47-2CEC-0945-59EFCC42638B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7:34.512" v="87" actId="1076"/>
        <pc:sldMkLst>
          <pc:docMk/>
          <pc:sldMk cId="1502108522" sldId="286"/>
        </pc:sldMkLst>
        <pc:picChg chg="add mod">
          <ac:chgData name="Lucio Aparecido dos Anjos" userId="6ba73df4-ce79-46ff-b8b6-5dc9c608aa5b" providerId="ADAL" clId="{9BF473DD-61E0-4266-8CE0-2407937C40EC}" dt="2023-01-28T11:17:34.512" v="87" actId="1076"/>
          <ac:picMkLst>
            <pc:docMk/>
            <pc:sldMk cId="1502108522" sldId="286"/>
            <ac:picMk id="3" creationId="{A65A9B7B-331F-0913-D930-F4B5BC5302E9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41.926" v="89"/>
        <pc:sldMkLst>
          <pc:docMk/>
          <pc:sldMk cId="3934573009" sldId="287"/>
        </pc:sldMkLst>
        <pc:picChg chg="add mod">
          <ac:chgData name="Lucio Aparecido dos Anjos" userId="6ba73df4-ce79-46ff-b8b6-5dc9c608aa5b" providerId="ADAL" clId="{9BF473DD-61E0-4266-8CE0-2407937C40EC}" dt="2023-01-28T11:17:41.926" v="89"/>
          <ac:picMkLst>
            <pc:docMk/>
            <pc:sldMk cId="3934573009" sldId="287"/>
            <ac:picMk id="2" creationId="{E96F6CA0-2BF7-0301-6397-B077B3E1EABE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44.703" v="90"/>
        <pc:sldMkLst>
          <pc:docMk/>
          <pc:sldMk cId="367686528" sldId="289"/>
        </pc:sldMkLst>
        <pc:picChg chg="add mod">
          <ac:chgData name="Lucio Aparecido dos Anjos" userId="6ba73df4-ce79-46ff-b8b6-5dc9c608aa5b" providerId="ADAL" clId="{9BF473DD-61E0-4266-8CE0-2407937C40EC}" dt="2023-01-28T11:17:44.703" v="90"/>
          <ac:picMkLst>
            <pc:docMk/>
            <pc:sldMk cId="367686528" sldId="289"/>
            <ac:picMk id="2" creationId="{1C2984B4-B7F9-A902-31F4-E95E8F8F13BF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47.740" v="91"/>
        <pc:sldMkLst>
          <pc:docMk/>
          <pc:sldMk cId="2921382924" sldId="290"/>
        </pc:sldMkLst>
        <pc:picChg chg="add mod">
          <ac:chgData name="Lucio Aparecido dos Anjos" userId="6ba73df4-ce79-46ff-b8b6-5dc9c608aa5b" providerId="ADAL" clId="{9BF473DD-61E0-4266-8CE0-2407937C40EC}" dt="2023-01-28T11:17:47.740" v="91"/>
          <ac:picMkLst>
            <pc:docMk/>
            <pc:sldMk cId="2921382924" sldId="290"/>
            <ac:picMk id="2" creationId="{E09F24ED-1B48-8CF9-5E6D-2460DC604A1E}"/>
          </ac:picMkLst>
        </pc:picChg>
      </pc:sldChg>
      <pc:sldChg chg="addSp modSp">
        <pc:chgData name="Lucio Aparecido dos Anjos" userId="6ba73df4-ce79-46ff-b8b6-5dc9c608aa5b" providerId="ADAL" clId="{9BF473DD-61E0-4266-8CE0-2407937C40EC}" dt="2023-01-28T11:17:51.567" v="92"/>
        <pc:sldMkLst>
          <pc:docMk/>
          <pc:sldMk cId="4029921104" sldId="291"/>
        </pc:sldMkLst>
        <pc:picChg chg="add mod">
          <ac:chgData name="Lucio Aparecido dos Anjos" userId="6ba73df4-ce79-46ff-b8b6-5dc9c608aa5b" providerId="ADAL" clId="{9BF473DD-61E0-4266-8CE0-2407937C40EC}" dt="2023-01-28T11:17:51.567" v="92"/>
          <ac:picMkLst>
            <pc:docMk/>
            <pc:sldMk cId="4029921104" sldId="291"/>
            <ac:picMk id="2" creationId="{218FFD78-DDFF-D4E4-C562-98D10E3F62D9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5:36.400" v="59" actId="1076"/>
        <pc:sldMkLst>
          <pc:docMk/>
          <pc:sldMk cId="3561053359" sldId="294"/>
        </pc:sldMkLst>
        <pc:picChg chg="add mod">
          <ac:chgData name="Lucio Aparecido dos Anjos" userId="6ba73df4-ce79-46ff-b8b6-5dc9c608aa5b" providerId="ADAL" clId="{9BF473DD-61E0-4266-8CE0-2407937C40EC}" dt="2023-01-28T11:15:36.400" v="59" actId="1076"/>
          <ac:picMkLst>
            <pc:docMk/>
            <pc:sldMk cId="3561053359" sldId="294"/>
            <ac:picMk id="2" creationId="{58FD3B2A-E7F1-1240-454D-1F3716EEA2B9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5:27.801" v="57" actId="1076"/>
        <pc:sldMkLst>
          <pc:docMk/>
          <pc:sldMk cId="2842135625" sldId="295"/>
        </pc:sldMkLst>
        <pc:picChg chg="add mod">
          <ac:chgData name="Lucio Aparecido dos Anjos" userId="6ba73df4-ce79-46ff-b8b6-5dc9c608aa5b" providerId="ADAL" clId="{9BF473DD-61E0-4266-8CE0-2407937C40EC}" dt="2023-01-28T11:15:27.801" v="57" actId="1076"/>
          <ac:picMkLst>
            <pc:docMk/>
            <pc:sldMk cId="2842135625" sldId="295"/>
            <ac:picMk id="2" creationId="{2160711E-6299-2728-5A20-DE4EAD74BFE1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15:20.632" v="55" actId="1076"/>
        <pc:sldMkLst>
          <pc:docMk/>
          <pc:sldMk cId="2811993692" sldId="296"/>
        </pc:sldMkLst>
        <pc:picChg chg="add mod">
          <ac:chgData name="Lucio Aparecido dos Anjos" userId="6ba73df4-ce79-46ff-b8b6-5dc9c608aa5b" providerId="ADAL" clId="{9BF473DD-61E0-4266-8CE0-2407937C40EC}" dt="2023-01-28T11:15:20.632" v="55" actId="1076"/>
          <ac:picMkLst>
            <pc:docMk/>
            <pc:sldMk cId="2811993692" sldId="296"/>
            <ac:picMk id="2" creationId="{C0976E41-37F6-76BC-5315-BFF198E5F473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24:52.618" v="93" actId="166"/>
        <pc:sldMkLst>
          <pc:docMk/>
          <pc:sldMk cId="3457855713" sldId="299"/>
        </pc:sldMkLst>
        <pc:picChg chg="add mod ord">
          <ac:chgData name="Lucio Aparecido dos Anjos" userId="6ba73df4-ce79-46ff-b8b6-5dc9c608aa5b" providerId="ADAL" clId="{9BF473DD-61E0-4266-8CE0-2407937C40EC}" dt="2023-01-28T11:24:52.618" v="93" actId="166"/>
          <ac:picMkLst>
            <pc:docMk/>
            <pc:sldMk cId="3457855713" sldId="299"/>
            <ac:picMk id="3" creationId="{16C19D6C-8687-A8D4-75F2-2E8808BEFDAB}"/>
          </ac:picMkLst>
        </pc:picChg>
      </pc:sldChg>
      <pc:sldChg chg="addSp modSp mod">
        <pc:chgData name="Lucio Aparecido dos Anjos" userId="6ba73df4-ce79-46ff-b8b6-5dc9c608aa5b" providerId="ADAL" clId="{9BF473DD-61E0-4266-8CE0-2407937C40EC}" dt="2023-01-28T11:25:00.456" v="94" actId="166"/>
        <pc:sldMkLst>
          <pc:docMk/>
          <pc:sldMk cId="2511466143" sldId="300"/>
        </pc:sldMkLst>
        <pc:picChg chg="add mod ord">
          <ac:chgData name="Lucio Aparecido dos Anjos" userId="6ba73df4-ce79-46ff-b8b6-5dc9c608aa5b" providerId="ADAL" clId="{9BF473DD-61E0-4266-8CE0-2407937C40EC}" dt="2023-01-28T11:25:00.456" v="94" actId="166"/>
          <ac:picMkLst>
            <pc:docMk/>
            <pc:sldMk cId="2511466143" sldId="300"/>
            <ac:picMk id="3" creationId="{01B7B1BD-78A6-284C-2B66-E637DB0DE56C}"/>
          </ac:picMkLst>
        </pc:picChg>
      </pc:sldChg>
      <pc:sldChg chg="addSp delSp modSp mod">
        <pc:chgData name="Lucio Aparecido dos Anjos" userId="6ba73df4-ce79-46ff-b8b6-5dc9c608aa5b" providerId="ADAL" clId="{9BF473DD-61E0-4266-8CE0-2407937C40EC}" dt="2023-01-28T11:15:06.439" v="53" actId="14100"/>
        <pc:sldMkLst>
          <pc:docMk/>
          <pc:sldMk cId="1781803754" sldId="303"/>
        </pc:sldMkLst>
        <pc:spChg chg="add del mod">
          <ac:chgData name="Lucio Aparecido dos Anjos" userId="6ba73df4-ce79-46ff-b8b6-5dc9c608aa5b" providerId="ADAL" clId="{9BF473DD-61E0-4266-8CE0-2407937C40EC}" dt="2023-01-28T11:14:42.381" v="50"/>
          <ac:spMkLst>
            <pc:docMk/>
            <pc:sldMk cId="1781803754" sldId="303"/>
            <ac:spMk id="4" creationId="{1D58D9E7-BC6F-226D-DEC6-E03690AEEA09}"/>
          </ac:spMkLst>
        </pc:spChg>
        <pc:picChg chg="add mod">
          <ac:chgData name="Lucio Aparecido dos Anjos" userId="6ba73df4-ce79-46ff-b8b6-5dc9c608aa5b" providerId="ADAL" clId="{9BF473DD-61E0-4266-8CE0-2407937C40EC}" dt="2023-01-28T11:15:06.439" v="53" actId="14100"/>
          <ac:picMkLst>
            <pc:docMk/>
            <pc:sldMk cId="1781803754" sldId="303"/>
            <ac:picMk id="5" creationId="{2535AF74-1B58-C68D-C872-1F7CC6A019BC}"/>
          </ac:picMkLst>
        </pc:picChg>
      </pc:sldChg>
      <pc:sldChg chg="addSp delSp modSp mod">
        <pc:chgData name="Lucio Aparecido dos Anjos" userId="6ba73df4-ce79-46ff-b8b6-5dc9c608aa5b" providerId="ADAL" clId="{9BF473DD-61E0-4266-8CE0-2407937C40EC}" dt="2023-01-28T11:14:37.093" v="48" actId="207"/>
        <pc:sldMkLst>
          <pc:docMk/>
          <pc:sldMk cId="1654913100" sldId="307"/>
        </pc:sldMkLst>
        <pc:spChg chg="add mod">
          <ac:chgData name="Lucio Aparecido dos Anjos" userId="6ba73df4-ce79-46ff-b8b6-5dc9c608aa5b" providerId="ADAL" clId="{9BF473DD-61E0-4266-8CE0-2407937C40EC}" dt="2023-01-28T11:14:37.093" v="48" actId="207"/>
          <ac:spMkLst>
            <pc:docMk/>
            <pc:sldMk cId="1654913100" sldId="307"/>
            <ac:spMk id="10" creationId="{EC8D4F07-E1BE-0B7F-B190-15527B7E3638}"/>
          </ac:spMkLst>
        </pc:spChg>
        <pc:picChg chg="add mod ord">
          <ac:chgData name="Lucio Aparecido dos Anjos" userId="6ba73df4-ce79-46ff-b8b6-5dc9c608aa5b" providerId="ADAL" clId="{9BF473DD-61E0-4266-8CE0-2407937C40EC}" dt="2023-01-28T11:14:10.317" v="47" actId="1036"/>
          <ac:picMkLst>
            <pc:docMk/>
            <pc:sldMk cId="1654913100" sldId="307"/>
            <ac:picMk id="9" creationId="{8E65C718-6B53-AA36-F7A9-F1656A3E7BC9}"/>
          </ac:picMkLst>
        </pc:picChg>
        <pc:picChg chg="del">
          <ac:chgData name="Lucio Aparecido dos Anjos" userId="6ba73df4-ce79-46ff-b8b6-5dc9c608aa5b" providerId="ADAL" clId="{9BF473DD-61E0-4266-8CE0-2407937C40EC}" dt="2023-01-28T11:12:42.118" v="4" actId="478"/>
          <ac:picMkLst>
            <pc:docMk/>
            <pc:sldMk cId="1654913100" sldId="307"/>
            <ac:picMk id="24" creationId="{22DCC4FF-2EAE-2F31-4822-F780B642CCC6}"/>
          </ac:picMkLst>
        </pc:picChg>
      </pc:sldChg>
    </pc:docChg>
  </pc:docChgLst>
  <pc:docChgLst>
    <pc:chgData name="Lucio Aparecido dos Anjos" userId="6ba73df4-ce79-46ff-b8b6-5dc9c608aa5b" providerId="ADAL" clId="{696021D4-F409-4589-ACDD-BFA88FC405AE}"/>
    <pc:docChg chg="custSel modSld">
      <pc:chgData name="Lucio Aparecido dos Anjos" userId="6ba73df4-ce79-46ff-b8b6-5dc9c608aa5b" providerId="ADAL" clId="{696021D4-F409-4589-ACDD-BFA88FC405AE}" dt="2023-01-27T19:39:57.616" v="7"/>
      <pc:docMkLst>
        <pc:docMk/>
      </pc:docMkLst>
      <pc:sldChg chg="addSp delSp modSp mod">
        <pc:chgData name="Lucio Aparecido dos Anjos" userId="6ba73df4-ce79-46ff-b8b6-5dc9c608aa5b" providerId="ADAL" clId="{696021D4-F409-4589-ACDD-BFA88FC405AE}" dt="2023-01-27T19:39:57.616" v="7"/>
        <pc:sldMkLst>
          <pc:docMk/>
          <pc:sldMk cId="624661478" sldId="271"/>
        </pc:sldMkLst>
        <pc:spChg chg="add del mod">
          <ac:chgData name="Lucio Aparecido dos Anjos" userId="6ba73df4-ce79-46ff-b8b6-5dc9c608aa5b" providerId="ADAL" clId="{696021D4-F409-4589-ACDD-BFA88FC405AE}" dt="2023-01-27T19:39:38.520" v="3"/>
          <ac:spMkLst>
            <pc:docMk/>
            <pc:sldMk cId="624661478" sldId="271"/>
            <ac:spMk id="2" creationId="{0C16289D-676A-A686-F073-7DE7B06A335A}"/>
          </ac:spMkLst>
        </pc:spChg>
        <pc:spChg chg="del">
          <ac:chgData name="Lucio Aparecido dos Anjos" userId="6ba73df4-ce79-46ff-b8b6-5dc9c608aa5b" providerId="ADAL" clId="{696021D4-F409-4589-ACDD-BFA88FC405AE}" dt="2023-01-27T19:39:45.505" v="5" actId="478"/>
          <ac:spMkLst>
            <pc:docMk/>
            <pc:sldMk cId="624661478" sldId="271"/>
            <ac:spMk id="3" creationId="{F550B37D-E231-8A8F-0298-4D7352F805D3}"/>
          </ac:spMkLst>
        </pc:spChg>
        <pc:spChg chg="add del mod">
          <ac:chgData name="Lucio Aparecido dos Anjos" userId="6ba73df4-ce79-46ff-b8b6-5dc9c608aa5b" providerId="ADAL" clId="{696021D4-F409-4589-ACDD-BFA88FC405AE}" dt="2023-01-27T19:39:38.520" v="3"/>
          <ac:spMkLst>
            <pc:docMk/>
            <pc:sldMk cId="624661478" sldId="271"/>
            <ac:spMk id="4" creationId="{3F3B60EE-56B0-4853-C0CB-230A3A7A7E70}"/>
          </ac:spMkLst>
        </pc:spChg>
        <pc:spChg chg="add del mod">
          <ac:chgData name="Lucio Aparecido dos Anjos" userId="6ba73df4-ce79-46ff-b8b6-5dc9c608aa5b" providerId="ADAL" clId="{696021D4-F409-4589-ACDD-BFA88FC405AE}" dt="2023-01-27T19:39:38.520" v="3"/>
          <ac:spMkLst>
            <pc:docMk/>
            <pc:sldMk cId="624661478" sldId="271"/>
            <ac:spMk id="13" creationId="{BB5D59CE-CF11-0016-7DC3-5EF697D8086A}"/>
          </ac:spMkLst>
        </pc:spChg>
        <pc:spChg chg="del mod">
          <ac:chgData name="Lucio Aparecido dos Anjos" userId="6ba73df4-ce79-46ff-b8b6-5dc9c608aa5b" providerId="ADAL" clId="{696021D4-F409-4589-ACDD-BFA88FC405AE}" dt="2023-01-27T19:39:25.794" v="1" actId="478"/>
          <ac:spMkLst>
            <pc:docMk/>
            <pc:sldMk cId="624661478" sldId="271"/>
            <ac:spMk id="15" creationId="{CDF0B93E-A0A1-2741-308C-3E1A4323DDEF}"/>
          </ac:spMkLst>
        </pc:spChg>
        <pc:spChg chg="add del mod">
          <ac:chgData name="Lucio Aparecido dos Anjos" userId="6ba73df4-ce79-46ff-b8b6-5dc9c608aa5b" providerId="ADAL" clId="{696021D4-F409-4589-ACDD-BFA88FC405AE}" dt="2023-01-27T19:39:47.512" v="6" actId="478"/>
          <ac:spMkLst>
            <pc:docMk/>
            <pc:sldMk cId="624661478" sldId="271"/>
            <ac:spMk id="16" creationId="{DFAFCE0F-DF66-3DF8-D6A6-A04B2FB4FB34}"/>
          </ac:spMkLst>
        </pc:spChg>
        <pc:spChg chg="add mod">
          <ac:chgData name="Lucio Aparecido dos Anjos" userId="6ba73df4-ce79-46ff-b8b6-5dc9c608aa5b" providerId="ADAL" clId="{696021D4-F409-4589-ACDD-BFA88FC405AE}" dt="2023-01-27T19:39:57.616" v="7"/>
          <ac:spMkLst>
            <pc:docMk/>
            <pc:sldMk cId="624661478" sldId="271"/>
            <ac:spMk id="17" creationId="{B404FC92-6B21-C0DE-CDF9-D019BC831F91}"/>
          </ac:spMkLst>
        </pc:spChg>
        <pc:spChg chg="add mod">
          <ac:chgData name="Lucio Aparecido dos Anjos" userId="6ba73df4-ce79-46ff-b8b6-5dc9c608aa5b" providerId="ADAL" clId="{696021D4-F409-4589-ACDD-BFA88FC405AE}" dt="2023-01-27T19:39:57.616" v="7"/>
          <ac:spMkLst>
            <pc:docMk/>
            <pc:sldMk cId="624661478" sldId="271"/>
            <ac:spMk id="19" creationId="{91FD9107-4444-01FB-7B58-6BFE3738DDFB}"/>
          </ac:spMkLst>
        </pc:spChg>
        <pc:spChg chg="add mod">
          <ac:chgData name="Lucio Aparecido dos Anjos" userId="6ba73df4-ce79-46ff-b8b6-5dc9c608aa5b" providerId="ADAL" clId="{696021D4-F409-4589-ACDD-BFA88FC405AE}" dt="2023-01-27T19:39:57.616" v="7"/>
          <ac:spMkLst>
            <pc:docMk/>
            <pc:sldMk cId="624661478" sldId="271"/>
            <ac:spMk id="29" creationId="{F303565C-9861-52B1-9A42-F10939C6DE6E}"/>
          </ac:spMkLst>
        </pc:spChg>
        <pc:spChg chg="add mod">
          <ac:chgData name="Lucio Aparecido dos Anjos" userId="6ba73df4-ce79-46ff-b8b6-5dc9c608aa5b" providerId="ADAL" clId="{696021D4-F409-4589-ACDD-BFA88FC405AE}" dt="2023-01-27T19:39:57.616" v="7"/>
          <ac:spMkLst>
            <pc:docMk/>
            <pc:sldMk cId="624661478" sldId="271"/>
            <ac:spMk id="30" creationId="{AE43C867-DA2E-7CD9-ADD6-73F2A9560FED}"/>
          </ac:spMkLst>
        </pc:spChg>
        <pc:spChg chg="add mod">
          <ac:chgData name="Lucio Aparecido dos Anjos" userId="6ba73df4-ce79-46ff-b8b6-5dc9c608aa5b" providerId="ADAL" clId="{696021D4-F409-4589-ACDD-BFA88FC405AE}" dt="2023-01-27T19:39:57.616" v="7"/>
          <ac:spMkLst>
            <pc:docMk/>
            <pc:sldMk cId="624661478" sldId="271"/>
            <ac:spMk id="31" creationId="{BD98B1EB-D8F2-18E1-8D78-1A2205E14074}"/>
          </ac:spMkLst>
        </pc:spChg>
        <pc:grpChg chg="del">
          <ac:chgData name="Lucio Aparecido dos Anjos" userId="6ba73df4-ce79-46ff-b8b6-5dc9c608aa5b" providerId="ADAL" clId="{696021D4-F409-4589-ACDD-BFA88FC405AE}" dt="2023-01-27T19:39:41.079" v="4" actId="478"/>
          <ac:grpSpMkLst>
            <pc:docMk/>
            <pc:sldMk cId="624661478" sldId="271"/>
            <ac:grpSpMk id="18" creationId="{BE2177D2-B879-5276-E6A9-2CC8646284DE}"/>
          </ac:grpSpMkLst>
        </pc:grpChg>
        <pc:grpChg chg="add mod">
          <ac:chgData name="Lucio Aparecido dos Anjos" userId="6ba73df4-ce79-46ff-b8b6-5dc9c608aa5b" providerId="ADAL" clId="{696021D4-F409-4589-ACDD-BFA88FC405AE}" dt="2023-01-27T19:39:57.616" v="7"/>
          <ac:grpSpMkLst>
            <pc:docMk/>
            <pc:sldMk cId="624661478" sldId="271"/>
            <ac:grpSpMk id="20" creationId="{C4AD20C5-27CA-8A7A-2DBA-B165CAD636AD}"/>
          </ac:grpSpMkLst>
        </pc:grp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1" creationId="{8CAEA7E8-BF7D-A617-5C80-DFFCB8DDAC93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2" creationId="{B4D3EB80-6020-39D1-89E1-81E29592FE51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3" creationId="{0C904BCD-B1C1-23DE-F34F-58525FF02B38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4" creationId="{D467EC48-6336-E8E2-2F48-D5FB2B1D514F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5" creationId="{DEC3B14B-A091-1AB8-3483-C2D0D5CC4923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6" creationId="{ECB07CAD-6B35-CF66-5BDA-A8ADA41920B9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7" creationId="{DD6315D9-FE53-A578-EF9E-B9ADA4BC5315}"/>
          </ac:picMkLst>
        </pc:picChg>
        <pc:picChg chg="mod">
          <ac:chgData name="Lucio Aparecido dos Anjos" userId="6ba73df4-ce79-46ff-b8b6-5dc9c608aa5b" providerId="ADAL" clId="{696021D4-F409-4589-ACDD-BFA88FC405AE}" dt="2023-01-27T19:39:57.616" v="7"/>
          <ac:picMkLst>
            <pc:docMk/>
            <pc:sldMk cId="624661478" sldId="271"/>
            <ac:picMk id="28" creationId="{6D043486-003F-D880-6233-163A4CB7A7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DDAA-4B3B-964B-BCF6-957D62E3D473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D883-953A-2146-8037-8DDA93B7F8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6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D883-953A-2146-8037-8DDA93B7F84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84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56FCE08D-1DAE-5D51-66A1-61DD1A92B3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171" y="844505"/>
            <a:ext cx="3794305" cy="94735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2A4CAE8-21C4-55A8-CBA8-76AE217DEF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7739" y="6243782"/>
            <a:ext cx="3369686" cy="34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orient="horz" pos="4133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  <p15:guide id="5" pos="597" userDrawn="1">
          <p15:clr>
            <a:srgbClr val="FBAE40"/>
          </p15:clr>
        </p15:guide>
        <p15:guide id="6" pos="7083" userDrawn="1">
          <p15:clr>
            <a:srgbClr val="FBAE40"/>
          </p15:clr>
        </p15:guide>
        <p15:guide id="7" pos="74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E0ADE-BD0F-81D6-2CED-FC972DFA6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5E83ED-F7A8-061A-2F7A-776905ADA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E25CF-202C-04F2-C0CA-B17D09FC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A014B6-6680-131E-9A19-B12D57F4E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C374C3-D5C2-69D2-54A8-4B7F9A675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3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3A48C7-D0B0-BFD6-336F-E1ADB2CD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F344E-6E1F-0316-1D21-B8A04D41C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666EE3-72D6-A430-1353-0DF090DD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CC81C10-7AB8-0626-B33D-98E53FE48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EEAE8C-5A27-AD61-1E68-369BE956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1AD7E8-5AA5-9462-9650-164FC1D4E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9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CB07B2-2257-C47A-71CE-B1EA17F0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A2584D-65D3-F8BF-4E28-F6469997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769578-DF54-B6F4-F158-3E3E51778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2C5520-CEC0-D034-FE02-CC906D5F5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B189A4-082D-6BFC-9166-C1A33BA5B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4DACB17-1434-CBF0-73E0-F756200C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BBD444-CE8A-0336-8290-3BD742C64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5517B2B-643C-2C8D-876C-2A04A90B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63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7FBA6-B92E-D850-B41D-B4AF2DE4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A8C3C67-2A3D-6B57-CF7D-0C1EF3CC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71FDA8-87A7-202F-B482-52A2A9DC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9C115DD-5B7F-DE7F-9ADA-DEF76308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29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CD9025F-C9A3-3F9D-01D2-B97AFA180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E0F120A-ADAE-63AD-A6B6-277445DF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0BCAF0-6DDF-E27F-645D-0AA809EE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9BC488-799C-6F2D-32F8-F26B21E7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1DE506-F9C3-06D9-F148-FF40EEC61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3F549A-F499-A090-D381-3974255F8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DFCF79-9063-A159-99BE-4B45C49B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4E1B25-15C0-1A9E-5B3B-CFC42274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730BFD-50DD-3FB2-DC8E-BCC3B4FE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43C25A-3157-098B-C07E-EAD122FB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C4AF0-441B-AEF4-B2A0-ED34C1289D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1C0CC7D-B7DE-5237-5BB4-5B02AC3F0E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E45AFD-44A1-1748-8D6E-F7860FFC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FF2477-1702-1947-536A-4CEAD276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E5CF546-D259-0803-3039-BFA5C348C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92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60522-1EC6-33DE-C207-9F471BA1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9EC37FF-2015-91DB-63AD-AD3246F3A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E7165-F627-3331-8439-EB4DC07F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75C259-F89A-BE97-AC13-E3923858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34F308-CA8B-DB6F-55BD-A9D4E172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306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68E34-738C-24D6-0F40-3FAFA8FE1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3C70773-0033-2FA4-89A8-DAF3D0873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E9AD45-963F-04D8-E048-3C91E2A9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685B47-CBEB-0600-6D35-28055710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09F9DB-86D3-66DF-E5E7-42A06B6F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1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15EA8-1AD0-CBE3-8430-AB2EB3FD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14325"/>
            <a:ext cx="9049702" cy="295275"/>
          </a:xfrm>
        </p:spPr>
        <p:txBody>
          <a:bodyPr wrap="none" lIns="0" tIns="0" rIns="0" bIns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8258E-16B1-439D-B946-C5F1B1BB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Espaço Reservado para Conteúdo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890" y="173365"/>
            <a:ext cx="1507148" cy="37804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F9B00AA-87B3-3726-5D8F-93A1A0E7E837}"/>
              </a:ext>
            </a:extLst>
          </p:cNvPr>
          <p:cNvCxnSpPr/>
          <p:nvPr userDrawn="1"/>
        </p:nvCxnSpPr>
        <p:spPr>
          <a:xfrm>
            <a:off x="947738" y="695487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221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890" y="173365"/>
            <a:ext cx="1507148" cy="37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126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15EA8-1AD0-CBE3-8430-AB2EB3FD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14325"/>
            <a:ext cx="9049702" cy="295275"/>
          </a:xfrm>
        </p:spPr>
        <p:txBody>
          <a:bodyPr wrap="none" lIns="0" tIns="0" rIns="0" bIns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8258E-16B1-439D-B946-C5F1B1BB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1pPr>
            <a:lvl2pPr marL="457200" indent="0"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2pPr>
            <a:lvl3pPr marL="914400" indent="0"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3pPr>
            <a:lvl4pPr marL="1371600" indent="0"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4pPr>
            <a:lvl5pPr marL="1828800" indent="0"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Espaço Reservado para Conteúdo 6" descr="Desenho de um círculo&#10;&#10;Descrição gerada automaticamente com confiança baixa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49890" y="181754"/>
            <a:ext cx="1507148" cy="37804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F9B00AA-87B3-3726-5D8F-93A1A0E7E837}"/>
              </a:ext>
            </a:extLst>
          </p:cNvPr>
          <p:cNvCxnSpPr>
            <a:cxnSpLocks/>
          </p:cNvCxnSpPr>
          <p:nvPr userDrawn="1"/>
        </p:nvCxnSpPr>
        <p:spPr>
          <a:xfrm>
            <a:off x="0" y="695487"/>
            <a:ext cx="12192000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6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8258E-16B1-439D-B946-C5F1B1BB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3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1pPr>
            <a:lvl2pPr marL="4572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2pPr>
            <a:lvl3pPr marL="9144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3pPr>
            <a:lvl4pPr marL="13716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4pPr>
            <a:lvl5pPr marL="18288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890" y="190143"/>
            <a:ext cx="1507148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1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8258E-16B1-439D-B946-C5F1B1BB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3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1pPr>
            <a:lvl2pPr marL="4572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2pPr>
            <a:lvl3pPr marL="9144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3pPr>
            <a:lvl4pPr marL="13716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4pPr>
            <a:lvl5pPr marL="18288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892" y="198235"/>
            <a:ext cx="1507144" cy="37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33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8258E-16B1-439D-B946-C5F1B1BB0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3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1pPr>
            <a:lvl2pPr marL="4572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2pPr>
            <a:lvl3pPr marL="9144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3pPr>
            <a:lvl4pPr marL="13716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4pPr>
            <a:lvl5pPr marL="1828800" indent="0">
              <a:lnSpc>
                <a:spcPct val="100000"/>
              </a:lnSpc>
              <a:buNone/>
              <a:defRPr sz="1700">
                <a:solidFill>
                  <a:srgbClr val="3C6DA7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890" y="190143"/>
            <a:ext cx="1507148" cy="37804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41374F-CA4E-F728-9753-6535C127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14325"/>
            <a:ext cx="9049702" cy="295275"/>
          </a:xfrm>
        </p:spPr>
        <p:txBody>
          <a:bodyPr wrap="none" lIns="0" tIns="0" rIns="0" bIns="0">
            <a:noAutofit/>
          </a:bodyPr>
          <a:lstStyle>
            <a:lvl1pPr>
              <a:defRPr sz="1600" b="1" i="0">
                <a:solidFill>
                  <a:srgbClr val="3C6DA7"/>
                </a:solidFill>
                <a:latin typeface="Montserrat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59A2ED4-16DB-0C19-41C7-C5EEDE023A8C}"/>
              </a:ext>
            </a:extLst>
          </p:cNvPr>
          <p:cNvCxnSpPr/>
          <p:nvPr userDrawn="1"/>
        </p:nvCxnSpPr>
        <p:spPr>
          <a:xfrm>
            <a:off x="947738" y="695487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868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0D08BC7-66BC-C0C5-E8E1-1B160077D5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349892" y="198235"/>
            <a:ext cx="1507144" cy="37804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A41374F-CA4E-F728-9753-6535C1279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314325"/>
            <a:ext cx="9049702" cy="295275"/>
          </a:xfrm>
        </p:spPr>
        <p:txBody>
          <a:bodyPr wrap="none" lIns="0" tIns="0" rIns="0" bIns="0">
            <a:noAutofit/>
          </a:bodyPr>
          <a:lstStyle>
            <a:lvl1pPr>
              <a:defRPr sz="16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859A2ED4-16DB-0C19-41C7-C5EEDE023A8C}"/>
              </a:ext>
            </a:extLst>
          </p:cNvPr>
          <p:cNvCxnSpPr/>
          <p:nvPr userDrawn="1"/>
        </p:nvCxnSpPr>
        <p:spPr>
          <a:xfrm>
            <a:off x="947738" y="695487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B24F04A-AB84-1E33-2C06-B39F72278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296525" cy="4429125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lnSpc>
                <a:spcPct val="130000"/>
              </a:lnSpc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lnSpc>
                <a:spcPct val="100000"/>
              </a:lnSpc>
              <a:buNone/>
              <a:defRPr sz="170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92392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7083" userDrawn="1">
          <p15:clr>
            <a:srgbClr val="FBAE40"/>
          </p15:clr>
        </p15:guide>
        <p15:guide id="5" orient="horz" pos="3793" userDrawn="1">
          <p15:clr>
            <a:srgbClr val="FBAE40"/>
          </p15:clr>
        </p15:guide>
        <p15:guide id="6" orient="horz" pos="1003" userDrawn="1">
          <p15:clr>
            <a:srgbClr val="FBAE40"/>
          </p15:clr>
        </p15:guide>
        <p15:guide id="7" orient="horz" pos="41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E0350A-6F1F-109D-55F1-97D83F41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E444C5-E872-BA5A-2557-E77A9831D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CC543C-2443-6E8D-9E4D-26365C136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E849-144F-2942-8F90-42F0866F8CAB}" type="datetimeFigureOut">
              <a:rPr lang="pt-BR" smtClean="0"/>
              <a:t>01/02/2023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8533C0-9807-2CCA-4253-333AAAE5E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524577-4A65-E0A6-9182-2CC485D4E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7159-48A4-A14D-BB48-218AD50D72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0" r:id="rId5"/>
    <p:sldLayoutId id="2147483661" r:id="rId6"/>
    <p:sldLayoutId id="2147483663" r:id="rId7"/>
    <p:sldLayoutId id="2147483662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53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14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4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69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7" Type="http://schemas.openxmlformats.org/officeDocument/2006/relationships/image" Target="../media/image9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jpg"/><Relationship Id="rId5" Type="http://schemas.openxmlformats.org/officeDocument/2006/relationships/image" Target="../media/image95.jpg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E9796B6-82B1-E8E4-E0D2-BD94DEF7E52B}"/>
              </a:ext>
            </a:extLst>
          </p:cNvPr>
          <p:cNvSpPr txBox="1"/>
          <p:nvPr/>
        </p:nvSpPr>
        <p:spPr>
          <a:xfrm>
            <a:off x="968058" y="3526443"/>
            <a:ext cx="5537200" cy="12800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2200" b="1" i="0" dirty="0">
                <a:solidFill>
                  <a:schemeClr val="bg1"/>
                </a:solidFill>
                <a:latin typeface="Montserrat" pitchFamily="2" charset="77"/>
              </a:rPr>
              <a:t>Mútua, a casa de acolhimento</a:t>
            </a:r>
          </a:p>
          <a:p>
            <a:pPr>
              <a:lnSpc>
                <a:spcPct val="130000"/>
              </a:lnSpc>
            </a:pPr>
            <a:r>
              <a:rPr lang="pt-BR" sz="2200" b="0" i="0" dirty="0">
                <a:solidFill>
                  <a:schemeClr val="bg1"/>
                </a:solidFill>
                <a:latin typeface="Montserrat" pitchFamily="2" charset="77"/>
              </a:rPr>
              <a:t>dos profissionais das engenharias,</a:t>
            </a:r>
          </a:p>
          <a:p>
            <a:pPr>
              <a:lnSpc>
                <a:spcPct val="130000"/>
              </a:lnSpc>
            </a:pPr>
            <a:r>
              <a:rPr lang="pt-BR" sz="2200" b="0" i="0" dirty="0">
                <a:solidFill>
                  <a:schemeClr val="bg1"/>
                </a:solidFill>
                <a:latin typeface="Montserrat" pitchFamily="2" charset="77"/>
              </a:rPr>
              <a:t>da agronomia e da geociências.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74D9BC-292A-4AA8-8C30-CEDD2396E4AA}"/>
              </a:ext>
            </a:extLst>
          </p:cNvPr>
          <p:cNvSpPr txBox="1"/>
          <p:nvPr/>
        </p:nvSpPr>
        <p:spPr>
          <a:xfrm>
            <a:off x="947738" y="2912616"/>
            <a:ext cx="5537200" cy="2907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600" b="1" i="0" dirty="0">
                <a:solidFill>
                  <a:schemeClr val="bg1"/>
                </a:solidFill>
                <a:latin typeface="Montserrat" pitchFamily="2" charset="77"/>
              </a:rPr>
              <a:t>Apresentação Institucional</a:t>
            </a:r>
            <a:endParaRPr lang="pt-BR" sz="1600" b="0" i="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AF32C5-309F-EF90-7708-ED796BC7443B}"/>
              </a:ext>
            </a:extLst>
          </p:cNvPr>
          <p:cNvSpPr txBox="1"/>
          <p:nvPr/>
        </p:nvSpPr>
        <p:spPr>
          <a:xfrm>
            <a:off x="10229764" y="6363385"/>
            <a:ext cx="1624008" cy="218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pt-BR" sz="1200" b="0" i="0" dirty="0">
                <a:solidFill>
                  <a:schemeClr val="bg1"/>
                </a:solidFill>
                <a:latin typeface="Montserrat" pitchFamily="2" charset="77"/>
              </a:rPr>
              <a:t>Janeiro de 2023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B348EB78-C288-4049-705C-0344F243BD24}"/>
              </a:ext>
            </a:extLst>
          </p:cNvPr>
          <p:cNvCxnSpPr/>
          <p:nvPr/>
        </p:nvCxnSpPr>
        <p:spPr>
          <a:xfrm>
            <a:off x="947738" y="3314700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838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0;p11">
            <a:extLst>
              <a:ext uri="{FF2B5EF4-FFF2-40B4-BE49-F238E27FC236}">
                <a16:creationId xmlns:a16="http://schemas.microsoft.com/office/drawing/2014/main" id="{A1510652-11A1-5BF0-0161-E7B1ABEA7581}"/>
              </a:ext>
            </a:extLst>
          </p:cNvPr>
          <p:cNvSpPr txBox="1"/>
          <p:nvPr/>
        </p:nvSpPr>
        <p:spPr>
          <a:xfrm>
            <a:off x="947738" y="5160378"/>
            <a:ext cx="49579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SL1 – Auxílio Pecuniário</a:t>
            </a:r>
            <a:endParaRPr sz="1200" dirty="0">
              <a:solidFill>
                <a:srgbClr val="3C6DA7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SL5 – Auxílio Pecuniário (Covid) – </a:t>
            </a:r>
            <a:r>
              <a:rPr lang="pt-BR" sz="1200" b="1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2020/2021</a:t>
            </a: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SL3 – Pecúlio por Morte</a:t>
            </a:r>
            <a:endParaRPr sz="1200" dirty="0">
              <a:solidFill>
                <a:srgbClr val="3C6DA7"/>
              </a:solidFill>
              <a:latin typeface="Montserrat" pitchFamily="2" charset="77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SL4 – Auxílio Funeral</a:t>
            </a:r>
            <a:endParaRPr sz="1200" dirty="0">
              <a:solidFill>
                <a:srgbClr val="3C6DA7"/>
              </a:solidFill>
              <a:latin typeface="Montserrat" pitchFamily="2" charset="77"/>
            </a:endParaRP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C8C37861-2B6D-32CF-CAD0-B6E22B12229A}"/>
              </a:ext>
            </a:extLst>
          </p:cNvPr>
          <p:cNvSpPr txBox="1">
            <a:spLocks/>
          </p:cNvSpPr>
          <p:nvPr/>
        </p:nvSpPr>
        <p:spPr>
          <a:xfrm>
            <a:off x="947738" y="3138079"/>
            <a:ext cx="9907615" cy="1660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5400" b="1" dirty="0" err="1">
                <a:solidFill>
                  <a:srgbClr val="184286"/>
                </a:solidFill>
              </a:rPr>
              <a:t>R</a:t>
            </a:r>
            <a:r>
              <a:rPr lang="pt-BR" sz="5400" b="1" dirty="0">
                <a:solidFill>
                  <a:srgbClr val="184286"/>
                </a:solidFill>
              </a:rPr>
              <a:t>$ 10.729.687,00</a:t>
            </a:r>
            <a:br>
              <a:rPr lang="pt-BR" sz="3200" dirty="0"/>
            </a:br>
            <a:r>
              <a:rPr lang="pt-BR" sz="3200" dirty="0"/>
              <a:t>em benefícios sociais concedidos.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sz="1800" dirty="0"/>
              <a:t>Período de referência: janeiro de 2021 a dezembro de 2022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2A5047F-9A71-3B6F-1A6F-88272FF6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1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960A8425-0B4C-7337-83D3-46CC68199373}"/>
              </a:ext>
            </a:extLst>
          </p:cNvPr>
          <p:cNvSpPr/>
          <p:nvPr/>
        </p:nvSpPr>
        <p:spPr>
          <a:xfrm>
            <a:off x="947825" y="4170419"/>
            <a:ext cx="3240000" cy="1251245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73B827B-34A4-64B1-9C28-94C0E2BAC7DB}"/>
              </a:ext>
            </a:extLst>
          </p:cNvPr>
          <p:cNvSpPr/>
          <p:nvPr/>
        </p:nvSpPr>
        <p:spPr>
          <a:xfrm>
            <a:off x="4480363" y="4170418"/>
            <a:ext cx="3240000" cy="1251245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5743662-055A-40C2-925A-BC91D2546C97}"/>
              </a:ext>
            </a:extLst>
          </p:cNvPr>
          <p:cNvSpPr/>
          <p:nvPr/>
        </p:nvSpPr>
        <p:spPr>
          <a:xfrm>
            <a:off x="8007935" y="4170418"/>
            <a:ext cx="3240000" cy="1247930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4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4FF8EB10-4190-4DB2-76B3-AE60CCEEDC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8" y="1592263"/>
            <a:ext cx="980842" cy="980842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4C0FAB5-23AC-91CA-801A-26A05E6E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Sociais</a:t>
            </a:r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4F703606-F9AC-C384-1635-0CB896B6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00" y="1592263"/>
            <a:ext cx="980842" cy="980842"/>
          </a:xfrm>
          <a:prstGeom prst="rect">
            <a:avLst/>
          </a:prstGeom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6B4F8C72-0368-8909-951B-2C45DFEA3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163" y="1592263"/>
            <a:ext cx="980842" cy="98084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F0A33B9-BD90-8D85-A7BD-5B1464433D61}"/>
              </a:ext>
            </a:extLst>
          </p:cNvPr>
          <p:cNvSpPr/>
          <p:nvPr/>
        </p:nvSpPr>
        <p:spPr>
          <a:xfrm>
            <a:off x="947738" y="2680499"/>
            <a:ext cx="3240000" cy="1347913"/>
          </a:xfrm>
          <a:prstGeom prst="rect">
            <a:avLst/>
          </a:prstGeom>
          <a:solidFill>
            <a:schemeClr val="bg1"/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CE771E4-6E15-78DF-B7C9-2E7EB6DCD25F}"/>
              </a:ext>
            </a:extLst>
          </p:cNvPr>
          <p:cNvSpPr txBox="1"/>
          <p:nvPr/>
        </p:nvSpPr>
        <p:spPr>
          <a:xfrm>
            <a:off x="2071561" y="1713352"/>
            <a:ext cx="21162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Auxílio</a:t>
            </a:r>
          </a:p>
          <a:p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Pecuniário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6F5E6C4-AEE5-9165-7689-027405807DAE}"/>
              </a:ext>
            </a:extLst>
          </p:cNvPr>
          <p:cNvSpPr txBox="1"/>
          <p:nvPr/>
        </p:nvSpPr>
        <p:spPr>
          <a:xfrm>
            <a:off x="5591944" y="1713352"/>
            <a:ext cx="21162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Pecúlio</a:t>
            </a:r>
            <a:br>
              <a:rPr lang="pt-BR" sz="2400" dirty="0">
                <a:solidFill>
                  <a:srgbClr val="3C6DA7"/>
                </a:solidFill>
                <a:latin typeface="Montserrat" pitchFamily="2" charset="77"/>
              </a:rPr>
            </a:br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por Morte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F621EBD-6ECD-522B-C23A-703DF440A710}"/>
              </a:ext>
            </a:extLst>
          </p:cNvPr>
          <p:cNvSpPr txBox="1"/>
          <p:nvPr/>
        </p:nvSpPr>
        <p:spPr>
          <a:xfrm>
            <a:off x="9120336" y="1713352"/>
            <a:ext cx="211626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Auxílio</a:t>
            </a:r>
          </a:p>
          <a:p>
            <a:r>
              <a:rPr lang="pt-BR" sz="2400" dirty="0">
                <a:solidFill>
                  <a:srgbClr val="3C6DA7"/>
                </a:solidFill>
                <a:latin typeface="Montserrat" pitchFamily="2" charset="77"/>
              </a:rPr>
              <a:t>Funeral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3CE4553-77A7-FAAA-19D0-E82F635EACE2}"/>
              </a:ext>
            </a:extLst>
          </p:cNvPr>
          <p:cNvSpPr txBox="1"/>
          <p:nvPr/>
        </p:nvSpPr>
        <p:spPr>
          <a:xfrm>
            <a:off x="1163770" y="2846239"/>
            <a:ext cx="2885716" cy="1016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</a:rPr>
              <a:t>Ajuda por meio de auxílio financeiro mensal ao associado carente de recursos e em evidente necessidade de sobrevivência.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9C58F58-9D53-2E16-21E6-501DBC8DEAEA}"/>
              </a:ext>
            </a:extLst>
          </p:cNvPr>
          <p:cNvSpPr/>
          <p:nvPr/>
        </p:nvSpPr>
        <p:spPr>
          <a:xfrm>
            <a:off x="4480276" y="2674740"/>
            <a:ext cx="3240000" cy="1355093"/>
          </a:xfrm>
          <a:prstGeom prst="rect">
            <a:avLst/>
          </a:prstGeom>
          <a:solidFill>
            <a:schemeClr val="bg1"/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D212C5B-AE63-7730-D35B-ADC696A9D9E1}"/>
              </a:ext>
            </a:extLst>
          </p:cNvPr>
          <p:cNvSpPr txBox="1"/>
          <p:nvPr/>
        </p:nvSpPr>
        <p:spPr>
          <a:xfrm>
            <a:off x="4696308" y="2846239"/>
            <a:ext cx="2926389" cy="1016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</a:rPr>
              <a:t>Garante o pagamento de indenização ao(</a:t>
            </a:r>
            <a:r>
              <a:rPr lang="pt-BR" sz="1300" dirty="0" err="1">
                <a:solidFill>
                  <a:srgbClr val="3C6DA7"/>
                </a:solidFill>
                <a:latin typeface="Montserrat" pitchFamily="2" charset="77"/>
              </a:rPr>
              <a:t>s</a:t>
            </a:r>
            <a:r>
              <a:rPr lang="pt-BR" sz="1300" dirty="0">
                <a:solidFill>
                  <a:srgbClr val="3C6DA7"/>
                </a:solidFill>
                <a:latin typeface="Montserrat" pitchFamily="2" charset="77"/>
              </a:rPr>
              <a:t>) beneficiário(</a:t>
            </a:r>
            <a:r>
              <a:rPr lang="pt-BR" sz="1300" dirty="0" err="1">
                <a:solidFill>
                  <a:srgbClr val="3C6DA7"/>
                </a:solidFill>
                <a:latin typeface="Montserrat" pitchFamily="2" charset="77"/>
              </a:rPr>
              <a:t>s</a:t>
            </a:r>
            <a:r>
              <a:rPr lang="pt-BR" sz="1300" dirty="0">
                <a:solidFill>
                  <a:srgbClr val="3C6DA7"/>
                </a:solidFill>
                <a:latin typeface="Montserrat" pitchFamily="2" charset="77"/>
              </a:rPr>
              <a:t>) em caso de falecimento do associado.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594EB95-1358-EEAD-E2D7-34008DB17EE6}"/>
              </a:ext>
            </a:extLst>
          </p:cNvPr>
          <p:cNvSpPr/>
          <p:nvPr/>
        </p:nvSpPr>
        <p:spPr>
          <a:xfrm>
            <a:off x="8007848" y="2674740"/>
            <a:ext cx="3240000" cy="1351503"/>
          </a:xfrm>
          <a:prstGeom prst="rect">
            <a:avLst/>
          </a:prstGeom>
          <a:solidFill>
            <a:schemeClr val="bg1"/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7D6B2A-F08A-BE63-B5E0-0D8ECDC54264}"/>
              </a:ext>
            </a:extLst>
          </p:cNvPr>
          <p:cNvSpPr txBox="1"/>
          <p:nvPr/>
        </p:nvSpPr>
        <p:spPr>
          <a:xfrm>
            <a:off x="8223881" y="2846239"/>
            <a:ext cx="2765104" cy="1016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</a:rPr>
              <a:t>Garante o pagamento de indenização de auxílio funeral àquele que custear os respectivos encargos.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B4B4EEE-6308-4A11-ED17-6D34BEA9FD7E}"/>
              </a:ext>
            </a:extLst>
          </p:cNvPr>
          <p:cNvSpPr txBox="1"/>
          <p:nvPr/>
        </p:nvSpPr>
        <p:spPr>
          <a:xfrm>
            <a:off x="1163770" y="4388782"/>
            <a:ext cx="2898432" cy="8727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Até 3 salários mínimos,</a:t>
            </a:r>
          </a:p>
          <a:p>
            <a:pPr>
              <a:lnSpc>
                <a:spcPct val="130000"/>
              </a:lnSpc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por até 4 meses,</a:t>
            </a:r>
            <a:br>
              <a:rPr lang="pt-BR" sz="15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prorrogáveis por até 12 meses.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7416204-617D-1B81-E75B-1B5C6D5A7627}"/>
              </a:ext>
            </a:extLst>
          </p:cNvPr>
          <p:cNvSpPr txBox="1"/>
          <p:nvPr/>
        </p:nvSpPr>
        <p:spPr>
          <a:xfrm>
            <a:off x="4696308" y="4490348"/>
            <a:ext cx="2942573" cy="649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Morte natural: </a:t>
            </a:r>
            <a:r>
              <a:rPr lang="pt-BR" sz="1500" b="1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500" b="1" dirty="0">
                <a:solidFill>
                  <a:schemeClr val="bg1"/>
                </a:solidFill>
                <a:latin typeface="Montserrat" pitchFamily="2" charset="77"/>
              </a:rPr>
              <a:t>$ 25.000,00</a:t>
            </a: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Morte acidental: </a:t>
            </a:r>
            <a:r>
              <a:rPr lang="pt-BR" sz="1500" b="1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500" b="1" dirty="0">
                <a:solidFill>
                  <a:schemeClr val="bg1"/>
                </a:solidFill>
                <a:latin typeface="Montserrat" pitchFamily="2" charset="77"/>
              </a:rPr>
              <a:t>$ 50.000,00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446EF3-6DC6-51F2-8CB3-11EE9BD6FC6E}"/>
              </a:ext>
            </a:extLst>
          </p:cNvPr>
          <p:cNvSpPr txBox="1"/>
          <p:nvPr/>
        </p:nvSpPr>
        <p:spPr>
          <a:xfrm>
            <a:off x="8223881" y="4668859"/>
            <a:ext cx="2765104" cy="272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Valor até </a:t>
            </a:r>
            <a:r>
              <a:rPr lang="pt-BR" sz="1500" b="1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500" b="1" dirty="0">
                <a:solidFill>
                  <a:schemeClr val="bg1"/>
                </a:solidFill>
                <a:latin typeface="Montserrat" pitchFamily="2" charset="77"/>
              </a:rPr>
              <a:t>$ 7.000,00</a:t>
            </a: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BB3A5FF-D961-C14F-2BE3-BB78FABABD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8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5">
            <a:extLst>
              <a:ext uri="{FF2B5EF4-FFF2-40B4-BE49-F238E27FC236}">
                <a16:creationId xmlns:a16="http://schemas.microsoft.com/office/drawing/2014/main" id="{E33EAEE8-91B2-33E8-BC67-6446BE7AA7B4}"/>
              </a:ext>
            </a:extLst>
          </p:cNvPr>
          <p:cNvSpPr txBox="1">
            <a:spLocks/>
          </p:cNvSpPr>
          <p:nvPr/>
        </p:nvSpPr>
        <p:spPr>
          <a:xfrm>
            <a:off x="947738" y="2315362"/>
            <a:ext cx="3931759" cy="45868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3200" dirty="0"/>
              <a:t>Inclusão da finalidade Auxílio Maternidade no Auxílio Pecuniário </a:t>
            </a:r>
          </a:p>
          <a:p>
            <a:pPr>
              <a:spcBef>
                <a:spcPts val="0"/>
              </a:spcBef>
            </a:pPr>
            <a:endParaRPr lang="pt-BR" dirty="0"/>
          </a:p>
          <a:p>
            <a:pPr>
              <a:spcBef>
                <a:spcPts val="0"/>
              </a:spcBef>
            </a:pPr>
            <a:r>
              <a:rPr lang="pt-BR" dirty="0"/>
              <a:t>Profissionais, venham fazer parte da Mútua para ter essa tranquilidade no momento mais importante e especial de suas vidas.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569C9450-93DA-42FE-F4B8-BAF8AEA2F38A}"/>
              </a:ext>
            </a:extLst>
          </p:cNvPr>
          <p:cNvCxnSpPr>
            <a:cxnSpLocks/>
          </p:cNvCxnSpPr>
          <p:nvPr/>
        </p:nvCxnSpPr>
        <p:spPr>
          <a:xfrm>
            <a:off x="947738" y="4338158"/>
            <a:ext cx="535444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F51C626D-1622-A1CD-1D37-617C95A7C9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:a16="http://schemas.microsoft.com/office/drawing/2014/main" id="{B404FC92-6B21-C0DE-CDF9-D019BC83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2056"/>
            <a:ext cx="4013562" cy="968721"/>
          </a:xfrm>
        </p:spPr>
        <p:txBody>
          <a:bodyPr/>
          <a:lstStyle/>
          <a:p>
            <a: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br>
              <a:rPr lang="pt-BR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Programa de Inclusão da Mútua</a:t>
            </a:r>
          </a:p>
        </p:txBody>
      </p:sp>
      <p:sp>
        <p:nvSpPr>
          <p:cNvPr id="19" name="Google Shape;330;p11">
            <a:extLst>
              <a:ext uri="{FF2B5EF4-FFF2-40B4-BE49-F238E27FC236}">
                <a16:creationId xmlns:a16="http://schemas.microsoft.com/office/drawing/2014/main" id="{91FD9107-4444-01FB-7B58-6BFE3738DDFB}"/>
              </a:ext>
            </a:extLst>
          </p:cNvPr>
          <p:cNvSpPr txBox="1"/>
          <p:nvPr/>
        </p:nvSpPr>
        <p:spPr>
          <a:xfrm>
            <a:off x="341153" y="1661834"/>
            <a:ext cx="5688455" cy="187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buNone/>
            </a:pPr>
            <a:r>
              <a:rPr lang="pt-BR" sz="2800" b="1" i="0" dirty="0">
                <a:solidFill>
                  <a:srgbClr val="3C6D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Benefício Reembolsável</a:t>
            </a:r>
          </a:p>
          <a:p>
            <a:pPr marL="180975">
              <a:spcAft>
                <a:spcPts val="600"/>
              </a:spcAft>
            </a:pPr>
            <a:r>
              <a:rPr lang="pt-BR" b="1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50 salários mínimos </a:t>
            </a:r>
            <a:r>
              <a:rPr lang="pt-BR" dirty="0">
                <a:solidFill>
                  <a:srgbClr val="3C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a</a:t>
            </a:r>
            <a:r>
              <a:rPr lang="pt-BR" b="0" i="0" dirty="0">
                <a:solidFill>
                  <a:srgbClr val="3C6D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uxílio financeiro inclusivo para integração social e profissional.</a:t>
            </a:r>
            <a:endParaRPr lang="pt-BR" sz="1200" dirty="0">
              <a:solidFill>
                <a:srgbClr val="3C6D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marR="0" lvl="0" algn="l" rtl="0">
              <a:lnSpc>
                <a:spcPct val="130000"/>
              </a:lnSpc>
              <a:spcAft>
                <a:spcPts val="1600"/>
              </a:spcAft>
              <a:buNone/>
            </a:pPr>
            <a:r>
              <a:rPr lang="pt-BR" sz="1200" dirty="0">
                <a:solidFill>
                  <a:srgbClr val="3C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Prazo de reembolso de até 42 meses (6 meses de carência + 36 meses). Sem juros, apenas correção monetária.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C4AD20C5-27CA-8A7A-2DBA-B165CAD636AD}"/>
              </a:ext>
            </a:extLst>
          </p:cNvPr>
          <p:cNvGrpSpPr/>
          <p:nvPr/>
        </p:nvGrpSpPr>
        <p:grpSpPr>
          <a:xfrm>
            <a:off x="341153" y="6073993"/>
            <a:ext cx="5558259" cy="563029"/>
            <a:chOff x="947738" y="5466823"/>
            <a:chExt cx="5474706" cy="554565"/>
          </a:xfrm>
        </p:grpSpPr>
        <p:pic>
          <p:nvPicPr>
            <p:cNvPr id="21" name="Picture 2" descr="Símbolo Internacional de Acesso (SIA)">
              <a:extLst>
                <a:ext uri="{FF2B5EF4-FFF2-40B4-BE49-F238E27FC236}">
                  <a16:creationId xmlns:a16="http://schemas.microsoft.com/office/drawing/2014/main" id="{8CAEA7E8-BF7D-A617-5C80-DFFCB8DDA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246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Símbolo de Deficiencia visual">
              <a:extLst>
                <a:ext uri="{FF2B5EF4-FFF2-40B4-BE49-F238E27FC236}">
                  <a16:creationId xmlns:a16="http://schemas.microsoft.com/office/drawing/2014/main" id="{B4D3EB80-6020-39D1-89E1-81E29592F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123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Símbolo do Cão-Guia">
              <a:extLst>
                <a:ext uri="{FF2B5EF4-FFF2-40B4-BE49-F238E27FC236}">
                  <a16:creationId xmlns:a16="http://schemas.microsoft.com/office/drawing/2014/main" id="{0C904BCD-B1C1-23DE-F34F-58525FF02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000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Símbolo do Braille">
              <a:extLst>
                <a:ext uri="{FF2B5EF4-FFF2-40B4-BE49-F238E27FC236}">
                  <a16:creationId xmlns:a16="http://schemas.microsoft.com/office/drawing/2014/main" id="{D467EC48-6336-E8E2-2F48-D5FB2B1D5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738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Símbolo de Baixa Visão">
              <a:extLst>
                <a:ext uri="{FF2B5EF4-FFF2-40B4-BE49-F238E27FC236}">
                  <a16:creationId xmlns:a16="http://schemas.microsoft.com/office/drawing/2014/main" id="{DEC3B14B-A091-1AB8-3483-C2D0D5CC49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615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Símbolo da Deficiência Auditiva">
              <a:extLst>
                <a:ext uri="{FF2B5EF4-FFF2-40B4-BE49-F238E27FC236}">
                  <a16:creationId xmlns:a16="http://schemas.microsoft.com/office/drawing/2014/main" id="{ECB07CAD-6B35-CF66-5BDA-A8ADA4192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492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Símbolo do idoso">
              <a:extLst>
                <a:ext uri="{FF2B5EF4-FFF2-40B4-BE49-F238E27FC236}">
                  <a16:creationId xmlns:a16="http://schemas.microsoft.com/office/drawing/2014/main" id="{DD6315D9-FE53-A578-EF9E-B9ADA4BC5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879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6" descr="Símbolo da mobilidade reduzida">
              <a:extLst>
                <a:ext uri="{FF2B5EF4-FFF2-40B4-BE49-F238E27FC236}">
                  <a16:creationId xmlns:a16="http://schemas.microsoft.com/office/drawing/2014/main" id="{6D043486-003F-D880-6233-163A4CB7A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6369" y="5466823"/>
              <a:ext cx="554565" cy="554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F303565C-9861-52B1-9A42-F10939C6DE6E}"/>
              </a:ext>
            </a:extLst>
          </p:cNvPr>
          <p:cNvSpPr txBox="1"/>
          <p:nvPr/>
        </p:nvSpPr>
        <p:spPr>
          <a:xfrm>
            <a:off x="2022533" y="143371"/>
            <a:ext cx="2648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Normatização</a:t>
            </a:r>
            <a:endParaRPr lang="pt-BR" dirty="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AE43C867-DA2E-7CD9-ADD6-73F2A9560FED}"/>
              </a:ext>
            </a:extLst>
          </p:cNvPr>
          <p:cNvSpPr txBox="1"/>
          <p:nvPr/>
        </p:nvSpPr>
        <p:spPr>
          <a:xfrm>
            <a:off x="247132" y="3401772"/>
            <a:ext cx="6096000" cy="1231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pt-BR" sz="2800" b="1" dirty="0">
                <a:solidFill>
                  <a:srgbClr val="3C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Subsídio parcial</a:t>
            </a:r>
          </a:p>
          <a:p>
            <a:pPr marR="0" lv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pt-BR" sz="2800" b="1" dirty="0">
                <a:solidFill>
                  <a:srgbClr val="3C6D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Doação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D98B1EB-D8F2-18E1-8D78-1A2205E14074}"/>
              </a:ext>
            </a:extLst>
          </p:cNvPr>
          <p:cNvSpPr txBox="1"/>
          <p:nvPr/>
        </p:nvSpPr>
        <p:spPr>
          <a:xfrm>
            <a:off x="146081" y="5279626"/>
            <a:ext cx="609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spcAft>
                <a:spcPts val="1200"/>
              </a:spcAft>
              <a:buNone/>
            </a:pPr>
            <a:r>
              <a:rPr lang="pt-BR" sz="1800" b="0" i="0" dirty="0">
                <a:solidFill>
                  <a:srgbClr val="3C6DA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Autonomia para o mercado de trabalho e melhora na qualidade de vida para pessoas com deficiência.</a:t>
            </a:r>
          </a:p>
        </p:txBody>
      </p:sp>
    </p:spTree>
    <p:extLst>
      <p:ext uri="{BB962C8B-B14F-4D97-AF65-F5344CB8AC3E}">
        <p14:creationId xmlns:p14="http://schemas.microsoft.com/office/powerpoint/2010/main" val="62466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7" descr="Tabela">
            <a:extLst>
              <a:ext uri="{FF2B5EF4-FFF2-40B4-BE49-F238E27FC236}">
                <a16:creationId xmlns:a16="http://schemas.microsoft.com/office/drawing/2014/main" id="{B8C057CF-3E18-2888-408F-D991CFED5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900867"/>
              </p:ext>
            </p:extLst>
          </p:nvPr>
        </p:nvGraphicFramePr>
        <p:xfrm>
          <a:off x="947737" y="3978627"/>
          <a:ext cx="10296525" cy="1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9351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3582195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3544979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</a:tblGrid>
              <a:tr h="45000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700" b="1" noProof="0" dirty="0">
                          <a:solidFill>
                            <a:srgbClr val="3C6DA7"/>
                          </a:solidFill>
                          <a:latin typeface="Montserrat" pitchFamily="2" charset="77"/>
                          <a:cs typeface="Arial"/>
                        </a:rPr>
                        <a:t>CONCESSÃO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700" b="1" noProof="0" dirty="0">
                          <a:solidFill>
                            <a:srgbClr val="3C6DA7"/>
                          </a:solidFill>
                          <a:latin typeface="Montserrat" pitchFamily="2" charset="77"/>
                          <a:cs typeface="Arial"/>
                        </a:rPr>
                        <a:t>2022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pt-BR" sz="1700" b="1" noProof="0" dirty="0">
                          <a:solidFill>
                            <a:srgbClr val="3C6DA7"/>
                          </a:solidFill>
                          <a:latin typeface="Montserrat" pitchFamily="2" charset="77"/>
                          <a:cs typeface="Arial"/>
                        </a:rPr>
                        <a:t>2021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4278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700" b="0" spc="-30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Valor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R$ 339.998.230,15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BE2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pt-BR" sz="1700" b="0" spc="-5" noProof="0" dirty="0" err="1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R</a:t>
                      </a: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$ 161.862.746,48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AB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Quantidade 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DA7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8.893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DA7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4.882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C6D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Média valor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4286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R$ 38.232,11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4286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pt-BR" sz="1700" b="0" spc="-5" noProof="0" dirty="0">
                          <a:solidFill>
                            <a:schemeClr val="bg1"/>
                          </a:solidFill>
                          <a:latin typeface="Montserrat" pitchFamily="2" charset="77"/>
                          <a:cs typeface="Arial"/>
                        </a:rPr>
                        <a:t>R$ 33.155,00</a:t>
                      </a:r>
                      <a:endParaRPr lang="pt-BR" sz="1700" b="0" noProof="0" dirty="0">
                        <a:solidFill>
                          <a:schemeClr val="bg1"/>
                        </a:solidFill>
                        <a:latin typeface="Montserrat" pitchFamily="2" charset="77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42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45DC80C9-06C8-F591-C335-45465831EE11}"/>
              </a:ext>
            </a:extLst>
          </p:cNvPr>
          <p:cNvSpPr txBox="1">
            <a:spLocks/>
          </p:cNvSpPr>
          <p:nvPr/>
        </p:nvSpPr>
        <p:spPr>
          <a:xfrm>
            <a:off x="947738" y="1592263"/>
            <a:ext cx="9907615" cy="16604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5400" b="1" dirty="0" err="1">
                <a:solidFill>
                  <a:srgbClr val="184286"/>
                </a:solidFill>
              </a:rPr>
              <a:t>R</a:t>
            </a:r>
            <a:r>
              <a:rPr lang="pt-BR" sz="5400" b="1" dirty="0">
                <a:solidFill>
                  <a:srgbClr val="184286"/>
                </a:solidFill>
              </a:rPr>
              <a:t>$ 501.860.976,63</a:t>
            </a:r>
            <a:br>
              <a:rPr lang="pt-BR" sz="3200" dirty="0"/>
            </a:br>
            <a:r>
              <a:rPr lang="pt-BR" sz="3200" dirty="0"/>
              <a:t>em benefícios reembolsáveis concedidos.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pt-BR" dirty="0"/>
              <a:t>Período de referência: janeiro de 2021 a dezembro de 2022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F5FBF6-9F52-13E3-DD14-A97934328A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6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5DB7D8-0ECB-F31E-7581-0A4E6A15A29F}"/>
              </a:ext>
            </a:extLst>
          </p:cNvPr>
          <p:cNvSpPr txBox="1">
            <a:spLocks/>
          </p:cNvSpPr>
          <p:nvPr/>
        </p:nvSpPr>
        <p:spPr>
          <a:xfrm>
            <a:off x="947739" y="1592264"/>
            <a:ext cx="10219270" cy="15312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3000" b="1" dirty="0"/>
              <a:t>+ Benefícios Reembolsáveis = </a:t>
            </a:r>
            <a:r>
              <a:rPr lang="pt-BR" sz="3000" dirty="0"/>
              <a:t>+ empréstimos</a:t>
            </a:r>
          </a:p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pt-BR" dirty="0">
                <a:ea typeface="Calibri"/>
                <a:cs typeface="Calibri"/>
                <a:sym typeface="Calibri"/>
              </a:rPr>
              <a:t>Recursos financeiros para auxiliar os profissionais em suas atividades,</a:t>
            </a:r>
            <a:br>
              <a:rPr lang="pt-BR" dirty="0">
                <a:ea typeface="Calibri"/>
                <a:cs typeface="Calibri"/>
                <a:sym typeface="Calibri"/>
              </a:rPr>
            </a:br>
            <a:r>
              <a:rPr lang="pt-BR" dirty="0">
                <a:ea typeface="Calibri"/>
                <a:cs typeface="Calibri"/>
                <a:sym typeface="Calibri"/>
              </a:rPr>
              <a:t>bem-estar, saúde e qualidade de vida.</a:t>
            </a:r>
          </a:p>
          <a:p>
            <a:pPr>
              <a:spcBef>
                <a:spcPts val="0"/>
              </a:spcBef>
              <a:spcAft>
                <a:spcPts val="2800"/>
              </a:spcAft>
            </a:pPr>
            <a:endParaRPr lang="pt-BR" sz="1600" dirty="0"/>
          </a:p>
          <a:p>
            <a:pPr>
              <a:spcBef>
                <a:spcPts val="0"/>
              </a:spcBef>
              <a:spcAft>
                <a:spcPts val="2800"/>
              </a:spcAft>
            </a:pPr>
            <a:endParaRPr lang="pt-BR" sz="16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085B01-FF97-5500-029D-226B31729A05}"/>
              </a:ext>
            </a:extLst>
          </p:cNvPr>
          <p:cNvSpPr/>
          <p:nvPr/>
        </p:nvSpPr>
        <p:spPr>
          <a:xfrm>
            <a:off x="5369137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16266F-2A26-617A-A1BF-A1BCC7058D0D}"/>
              </a:ext>
            </a:extLst>
          </p:cNvPr>
          <p:cNvSpPr/>
          <p:nvPr/>
        </p:nvSpPr>
        <p:spPr>
          <a:xfrm>
            <a:off x="1894546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0C07CE-3CD8-F859-2AEE-2384D0B9CDF2}"/>
              </a:ext>
            </a:extLst>
          </p:cNvPr>
          <p:cNvSpPr/>
          <p:nvPr/>
        </p:nvSpPr>
        <p:spPr>
          <a:xfrm>
            <a:off x="8843368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3B305D-9096-B6F5-F660-D17606F160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37818" y="3536726"/>
            <a:ext cx="916364" cy="91636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883B65C-5948-AAA9-810B-2B8F881E481F}"/>
              </a:ext>
            </a:extLst>
          </p:cNvPr>
          <p:cNvSpPr txBox="1"/>
          <p:nvPr/>
        </p:nvSpPr>
        <p:spPr>
          <a:xfrm>
            <a:off x="1106644" y="4971270"/>
            <a:ext cx="3029530" cy="62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TETO DO AUXÍLIO</a:t>
            </a:r>
            <a:r>
              <a:rPr lang="pt-BR" sz="1700" baseline="30000" dirty="0">
                <a:solidFill>
                  <a:srgbClr val="184286"/>
                </a:solidFill>
                <a:latin typeface="Montserrat" pitchFamily="2" charset="77"/>
              </a:rPr>
              <a:t>*</a:t>
            </a:r>
          </a:p>
          <a:p>
            <a:pPr algn="ctr"/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Até </a:t>
            </a:r>
            <a:r>
              <a:rPr lang="pt-BR" sz="1700" dirty="0" err="1">
                <a:solidFill>
                  <a:srgbClr val="3C6DA7"/>
                </a:solidFill>
                <a:latin typeface="Montserrat" pitchFamily="2" charset="77"/>
              </a:rPr>
              <a:t>R</a:t>
            </a: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$ 157.560,00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945EA86-F1E5-841B-66E8-EDDE0E206B63}"/>
              </a:ext>
            </a:extLst>
          </p:cNvPr>
          <p:cNvSpPr txBox="1"/>
          <p:nvPr/>
        </p:nvSpPr>
        <p:spPr>
          <a:xfrm>
            <a:off x="4881418" y="4971270"/>
            <a:ext cx="2429165" cy="627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REEMBOLSO</a:t>
            </a:r>
            <a:r>
              <a:rPr lang="pt-BR" sz="1700" baseline="30000" dirty="0">
                <a:solidFill>
                  <a:srgbClr val="184286"/>
                </a:solidFill>
                <a:latin typeface="Montserrat" pitchFamily="2" charset="77"/>
              </a:rPr>
              <a:t>*</a:t>
            </a:r>
          </a:p>
          <a:p>
            <a:pPr algn="ctr"/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Em até 60 meses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FBCD400-5C37-2F88-6194-5BD88B715966}"/>
              </a:ext>
            </a:extLst>
          </p:cNvPr>
          <p:cNvSpPr txBox="1"/>
          <p:nvPr/>
        </p:nvSpPr>
        <p:spPr>
          <a:xfrm>
            <a:off x="8152109" y="4915238"/>
            <a:ext cx="2836244" cy="10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JUROS</a:t>
            </a:r>
            <a:r>
              <a:rPr lang="pt-BR" sz="1700" baseline="30000" dirty="0">
                <a:solidFill>
                  <a:srgbClr val="184286"/>
                </a:solidFill>
                <a:latin typeface="Montserrat" pitchFamily="2" charset="77"/>
              </a:rPr>
              <a:t>**</a:t>
            </a:r>
          </a:p>
          <a:p>
            <a:pPr algn="ctr"/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De 0,30% até 0,65% a.m.</a:t>
            </a:r>
            <a:br>
              <a:rPr lang="pt-BR" sz="1700" dirty="0">
                <a:solidFill>
                  <a:srgbClr val="3C6DA7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+ correção</a:t>
            </a:r>
            <a:r>
              <a:rPr lang="pt-BR" sz="1700" baseline="30000" dirty="0">
                <a:solidFill>
                  <a:srgbClr val="3C6DA7"/>
                </a:solidFill>
                <a:latin typeface="Montserrat" pitchFamily="2" charset="77"/>
              </a:rPr>
              <a:t>*</a:t>
            </a:r>
          </a:p>
          <a:p>
            <a:pPr algn="ctr">
              <a:lnSpc>
                <a:spcPct val="125000"/>
              </a:lnSpc>
            </a:pPr>
            <a:endParaRPr lang="pt-BR" sz="1600" baseline="30000" dirty="0">
              <a:solidFill>
                <a:srgbClr val="3C6DA7"/>
              </a:solidFill>
              <a:latin typeface="Montserrat" pitchFamily="2" charset="77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E18330D-E1DF-AE48-FBF6-D34F141558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3227" y="3536726"/>
            <a:ext cx="916364" cy="9163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0DCA435-A78C-4149-4C35-5690EF2938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12049" y="3536726"/>
            <a:ext cx="916364" cy="916364"/>
          </a:xfrm>
          <a:prstGeom prst="rect">
            <a:avLst/>
          </a:prstGeom>
        </p:spPr>
      </p:pic>
      <p:sp>
        <p:nvSpPr>
          <p:cNvPr id="14" name="Google Shape;330;p11">
            <a:extLst>
              <a:ext uri="{FF2B5EF4-FFF2-40B4-BE49-F238E27FC236}">
                <a16:creationId xmlns:a16="http://schemas.microsoft.com/office/drawing/2014/main" id="{9ACB7E96-4755-7AE0-46B7-6AC29C75CB4D}"/>
              </a:ext>
            </a:extLst>
          </p:cNvPr>
          <p:cNvSpPr txBox="1"/>
          <p:nvPr/>
        </p:nvSpPr>
        <p:spPr>
          <a:xfrm>
            <a:off x="3762796" y="6313029"/>
            <a:ext cx="7481467" cy="423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* Valor e prazo gerais. Confira as regras específicas aplicadas a cada benefício. </a:t>
            </a:r>
          </a:p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** Menor indexador da média INPC, IGPM e IPCA em relação à poupança.</a:t>
            </a:r>
            <a:endParaRPr sz="1100" dirty="0">
              <a:solidFill>
                <a:srgbClr val="3C6DA7"/>
              </a:solidFill>
              <a:latin typeface="Montserrat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C66D523-17DA-05A5-E474-E7C11CE2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E35C40-C814-1C3F-991C-D6194EB6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Reembolsáveis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1D5661-2361-3305-7AB1-E5B052578D21}"/>
              </a:ext>
            </a:extLst>
          </p:cNvPr>
          <p:cNvSpPr/>
          <p:nvPr/>
        </p:nvSpPr>
        <p:spPr>
          <a:xfrm>
            <a:off x="947737" y="3665839"/>
            <a:ext cx="4968875" cy="235555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EDAE1A-8D19-4859-92BE-9443DCD4E60A}"/>
              </a:ext>
            </a:extLst>
          </p:cNvPr>
          <p:cNvSpPr txBox="1"/>
          <p:nvPr/>
        </p:nvSpPr>
        <p:spPr>
          <a:xfrm>
            <a:off x="1942243" y="3000379"/>
            <a:ext cx="2116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</a:rPr>
              <a:t>Ajuda Mútua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193CF5-DF4E-9A66-7BD1-78AF82ADCC14}"/>
              </a:ext>
            </a:extLst>
          </p:cNvPr>
          <p:cNvSpPr txBox="1"/>
          <p:nvPr/>
        </p:nvSpPr>
        <p:spPr>
          <a:xfrm>
            <a:off x="1204230" y="3844538"/>
            <a:ext cx="4444012" cy="1716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Auxílio para desempregado ou em casos de invalidez temporária.</a:t>
            </a:r>
            <a:endParaRPr lang="pt-BR" sz="1400" dirty="0">
              <a:solidFill>
                <a:srgbClr val="3C6DA7"/>
              </a:solidFill>
              <a:latin typeface="Montserrat" pitchFamily="2" charset="77"/>
            </a:endParaRPr>
          </a:p>
          <a:p>
            <a:pPr marL="0" marR="0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Empregado celetista com desemprego temporário, profissional autônomo ou liberal sem serviços e receitas, proprietário de empresa sem lucros ou ausência de recebimentos temporários.</a:t>
            </a:r>
            <a:endParaRPr lang="pt-BR" sz="140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368E8FC-7777-55B4-EEF2-54A6AFCAAD06}"/>
              </a:ext>
            </a:extLst>
          </p:cNvPr>
          <p:cNvSpPr/>
          <p:nvPr/>
        </p:nvSpPr>
        <p:spPr>
          <a:xfrm>
            <a:off x="6275387" y="3655663"/>
            <a:ext cx="4968875" cy="236809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3EDF19-F191-53F2-5446-25E03BDAEDBE}"/>
              </a:ext>
            </a:extLst>
          </p:cNvPr>
          <p:cNvSpPr txBox="1"/>
          <p:nvPr/>
        </p:nvSpPr>
        <p:spPr>
          <a:xfrm>
            <a:off x="6543702" y="3836447"/>
            <a:ext cx="4469557" cy="2007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lnSpc>
                <a:spcPct val="135000"/>
              </a:lnSpc>
              <a:buClr>
                <a:srgbClr val="222A35"/>
              </a:buClr>
              <a:buSzPts val="1400"/>
            </a:pPr>
            <a:r>
              <a:rPr lang="pt-BR" sz="1400" i="0" u="none" strike="noStrike" cap="none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Aquisição de equipamentos, aparelhos, móveis, veículos, reforma e aquisição de imóveis, investimentos e custeios agropecuários, custeio de despesas de interesse profissional: seminários, cursos de capacitação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</a:rPr>
              <a:t>, feiras, eventos e visitas técnicas, </a:t>
            </a:r>
            <a:r>
              <a:rPr lang="pt-BR" sz="1400" i="0" u="none" strike="noStrike" cap="none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inclusive internacionais (passagem, hospedagem, translado), entre outras.</a:t>
            </a:r>
          </a:p>
        </p:txBody>
      </p:sp>
      <p:pic>
        <p:nvPicPr>
          <p:cNvPr id="59" name="Espaço Reservado para Conteúdo 4">
            <a:extLst>
              <a:ext uri="{FF2B5EF4-FFF2-40B4-BE49-F238E27FC236}">
                <a16:creationId xmlns:a16="http://schemas.microsoft.com/office/drawing/2014/main" id="{CFBCDDC3-F7B1-BDEA-B5FF-FA452300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99973" y="2693175"/>
            <a:ext cx="889154" cy="889154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572286D5-47C7-C51D-FA78-F20E4130FAAF}"/>
              </a:ext>
            </a:extLst>
          </p:cNvPr>
          <p:cNvSpPr txBox="1"/>
          <p:nvPr/>
        </p:nvSpPr>
        <p:spPr>
          <a:xfrm>
            <a:off x="7294478" y="2992288"/>
            <a:ext cx="2116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</a:rPr>
              <a:t>Equipa Bem</a:t>
            </a:r>
          </a:p>
        </p:txBody>
      </p:sp>
      <p:pic>
        <p:nvPicPr>
          <p:cNvPr id="25" name="Espaço Reservado para Conteúdo 4">
            <a:extLst>
              <a:ext uri="{FF2B5EF4-FFF2-40B4-BE49-F238E27FC236}">
                <a16:creationId xmlns:a16="http://schemas.microsoft.com/office/drawing/2014/main" id="{04D05E91-89A6-DCFA-3384-1CD91371D3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7738" y="2701266"/>
            <a:ext cx="889154" cy="8891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940D7C0-B2BD-BC5A-47E7-DB7FC26647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E35C40-C814-1C3F-991C-D6194EB6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Reembolsáveis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D1D5661-2361-3305-7AB1-E5B052578D21}"/>
              </a:ext>
            </a:extLst>
          </p:cNvPr>
          <p:cNvSpPr/>
          <p:nvPr/>
        </p:nvSpPr>
        <p:spPr>
          <a:xfrm>
            <a:off x="947737" y="3675959"/>
            <a:ext cx="4968875" cy="234542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EDAE1A-8D19-4859-92BE-9443DCD4E60A}"/>
              </a:ext>
            </a:extLst>
          </p:cNvPr>
          <p:cNvSpPr txBox="1"/>
          <p:nvPr/>
        </p:nvSpPr>
        <p:spPr>
          <a:xfrm>
            <a:off x="1942243" y="3025101"/>
            <a:ext cx="2116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</a:rPr>
              <a:t>Férias Mais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F193CF5-DF4E-9A66-7BD1-78AF82ADCC14}"/>
              </a:ext>
            </a:extLst>
          </p:cNvPr>
          <p:cNvSpPr txBox="1"/>
          <p:nvPr/>
        </p:nvSpPr>
        <p:spPr>
          <a:xfrm>
            <a:off x="1204230" y="4009150"/>
            <a:ext cx="3804740" cy="1134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Custear despesas provenientes de férias: passagens, hospedagem, pacotes, restaurantes, moeda estrangeira, aluguel de veículos, passaporte, vistos, etc.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368E8FC-7777-55B4-EEF2-54A6AFCAAD06}"/>
              </a:ext>
            </a:extLst>
          </p:cNvPr>
          <p:cNvSpPr/>
          <p:nvPr/>
        </p:nvSpPr>
        <p:spPr>
          <a:xfrm>
            <a:off x="6275387" y="3665838"/>
            <a:ext cx="4968875" cy="235792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03EDF19-F191-53F2-5446-25E03BDAEDBE}"/>
              </a:ext>
            </a:extLst>
          </p:cNvPr>
          <p:cNvSpPr txBox="1"/>
          <p:nvPr/>
        </p:nvSpPr>
        <p:spPr>
          <a:xfrm>
            <a:off x="6543702" y="3884500"/>
            <a:ext cx="4097325" cy="17166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i="0" u="none" strike="noStrike" cap="none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Assistência médica, hospitalar, odontológica e/ou aquisição de medicamentos. Internações, partos, consultas, tratamentos e cirurgias estéticas, inseminação, fertilização, custeio de planos de saúdes. Medicamentos. Ortodontia, cirurgias etc.</a:t>
            </a:r>
          </a:p>
        </p:txBody>
      </p:sp>
      <p:pic>
        <p:nvPicPr>
          <p:cNvPr id="59" name="Espaço Reservado para Conteúdo 4">
            <a:extLst>
              <a:ext uri="{FF2B5EF4-FFF2-40B4-BE49-F238E27FC236}">
                <a16:creationId xmlns:a16="http://schemas.microsoft.com/office/drawing/2014/main" id="{CFBCDDC3-F7B1-BDEA-B5FF-FA452300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99973" y="2717897"/>
            <a:ext cx="889154" cy="889154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572286D5-47C7-C51D-FA78-F20E4130FAAF}"/>
              </a:ext>
            </a:extLst>
          </p:cNvPr>
          <p:cNvSpPr txBox="1"/>
          <p:nvPr/>
        </p:nvSpPr>
        <p:spPr>
          <a:xfrm>
            <a:off x="7294477" y="3017010"/>
            <a:ext cx="33870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Montserrat" pitchFamily="2" charset="77"/>
              </a:rPr>
              <a:t>Garante Saúde</a:t>
            </a:r>
          </a:p>
        </p:txBody>
      </p:sp>
      <p:pic>
        <p:nvPicPr>
          <p:cNvPr id="25" name="Espaço Reservado para Conteúdo 4">
            <a:extLst>
              <a:ext uri="{FF2B5EF4-FFF2-40B4-BE49-F238E27FC236}">
                <a16:creationId xmlns:a16="http://schemas.microsoft.com/office/drawing/2014/main" id="{04D05E91-89A6-DCFA-3384-1CD91371D3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47738" y="2725988"/>
            <a:ext cx="889154" cy="88915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EF173D9-1BEA-497A-3AEE-3FE39C50D0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7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81F760C-CB42-BF3A-E78F-41211633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Reembolsáveis: Desburocratização na concessão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877BEE19-43CE-472E-262D-3444B1C90FF2}"/>
              </a:ext>
            </a:extLst>
          </p:cNvPr>
          <p:cNvSpPr txBox="1"/>
          <p:nvPr/>
        </p:nvSpPr>
        <p:spPr>
          <a:xfrm>
            <a:off x="947739" y="1592263"/>
            <a:ext cx="3685222" cy="882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Indexador de </a:t>
            </a: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correção</a:t>
            </a:r>
            <a:endParaRPr lang="pt-BR" sz="1600" b="1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  <a:p>
            <a:pPr>
              <a:lnSpc>
                <a:spcPct val="120000"/>
              </a:lnSpc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Média INPC, IGPM e IPCA</a:t>
            </a:r>
            <a:r>
              <a:rPr lang="pt-BR" sz="1400" spc="-1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em comparação</a:t>
            </a:r>
            <a:r>
              <a:rPr lang="pt-BR" sz="1400" spc="16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com a poupança.</a:t>
            </a: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950024D5-1612-63C5-034D-D2103ABB87D4}"/>
              </a:ext>
            </a:extLst>
          </p:cNvPr>
          <p:cNvSpPr txBox="1"/>
          <p:nvPr/>
        </p:nvSpPr>
        <p:spPr>
          <a:xfrm>
            <a:off x="947738" y="4483456"/>
            <a:ext cx="5007789" cy="1929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Ampliação</a:t>
            </a:r>
            <a:r>
              <a:rPr sz="1600" b="1" spc="56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documentação</a:t>
            </a:r>
            <a:br>
              <a:rPr lang="pt-BR"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</a:b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comprobatória</a:t>
            </a:r>
            <a:r>
              <a:rPr lang="pt-BR"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de </a:t>
            </a: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renda</a:t>
            </a:r>
            <a:endParaRPr lang="pt-BR" sz="1600" b="1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  <a:p>
            <a:pPr>
              <a:lnSpc>
                <a:spcPct val="120000"/>
              </a:lnSpc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Aceitação</a:t>
            </a:r>
            <a:r>
              <a:rPr lang="pt-BR" sz="1400" spc="18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de</a:t>
            </a:r>
            <a:r>
              <a:rPr lang="pt-BR" sz="1400" spc="13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outros documentos</a:t>
            </a:r>
            <a:r>
              <a:rPr lang="pt-BR" sz="1400" spc="2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além dos relacionados na documentação</a:t>
            </a:r>
            <a:r>
              <a:rPr lang="pt-BR" sz="1400" spc="16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básica: extratos bancários, ART, declaração de renda de atividade informal assinada pelo gerente do banco correntista, produção agrícola, entre outros.</a:t>
            </a: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512B40F5-CC04-E9AA-DFE3-1E5048A4D147}"/>
              </a:ext>
            </a:extLst>
          </p:cNvPr>
          <p:cNvSpPr txBox="1"/>
          <p:nvPr/>
        </p:nvSpPr>
        <p:spPr>
          <a:xfrm>
            <a:off x="947739" y="2910902"/>
            <a:ext cx="4936226" cy="1141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EquipaBem para aquisição de </a:t>
            </a: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veículos</a:t>
            </a:r>
            <a:r>
              <a:rPr sz="1600" b="1" spc="44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PCD</a:t>
            </a:r>
            <a:endParaRPr lang="pt-BR" sz="1600" b="1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  <a:p>
            <a:pPr marL="0" marR="0">
              <a:lnSpc>
                <a:spcPct val="120000"/>
              </a:lnSpc>
              <a:spcAft>
                <a:spcPts val="600"/>
              </a:spcAft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Normatização da</a:t>
            </a:r>
            <a:r>
              <a:rPr lang="pt-BR" sz="1400" spc="14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possibilidade</a:t>
            </a:r>
            <a:r>
              <a:rPr lang="pt-BR" sz="1400" spc="11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de utilização do</a:t>
            </a:r>
            <a:r>
              <a:rPr lang="pt-BR" sz="1400" spc="31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Equipa Bem</a:t>
            </a:r>
            <a:r>
              <a:rPr lang="pt-BR" sz="1400" spc="18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para PCD</a:t>
            </a:r>
            <a:r>
              <a:rPr lang="pt-BR" sz="1400" spc="16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adquirirem</a:t>
            </a:r>
            <a:r>
              <a:rPr lang="pt-BR" sz="1400" spc="22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veículos e, também, para a compra de veículos para empresas (CNPJ).</a:t>
            </a: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D37D8D23-43C7-B44C-4435-9084A0642832}"/>
              </a:ext>
            </a:extLst>
          </p:cNvPr>
          <p:cNvSpPr txBox="1"/>
          <p:nvPr/>
        </p:nvSpPr>
        <p:spPr>
          <a:xfrm>
            <a:off x="6456363" y="1592263"/>
            <a:ext cx="5400676" cy="210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Mútua </a:t>
            </a:r>
            <a:r>
              <a:rPr lang="pt-BR"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Signer</a:t>
            </a:r>
            <a:endParaRPr lang="pt-BR" sz="1600" b="1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Assinatura</a:t>
            </a:r>
            <a:r>
              <a:rPr sz="1600" b="1" spc="58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digital</a:t>
            </a:r>
            <a:r>
              <a:rPr sz="1600" b="1" spc="-23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em contratos</a:t>
            </a:r>
          </a:p>
          <a:p>
            <a:pPr marL="20726" marR="0">
              <a:lnSpc>
                <a:spcPct val="120000"/>
              </a:lnSpc>
              <a:spcBef>
                <a:spcPts val="444"/>
              </a:spcBef>
              <a:spcAft>
                <a:spcPts val="400"/>
              </a:spcAft>
            </a:pPr>
            <a:r>
              <a:rPr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Automatização</a:t>
            </a:r>
            <a:r>
              <a:rPr sz="1400" spc="3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do processo de </a:t>
            </a:r>
            <a:r>
              <a:rPr sz="1400" dirty="0" err="1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concessão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.</a:t>
            </a:r>
            <a:endParaRPr sz="1400" dirty="0">
              <a:solidFill>
                <a:srgbClr val="3C6DA7"/>
              </a:solidFill>
              <a:latin typeface="Montserrat" pitchFamily="2" charset="77"/>
              <a:cs typeface="JRQNCI+Century Gothic"/>
            </a:endParaRPr>
          </a:p>
          <a:p>
            <a:pPr marL="20726" marR="0">
              <a:lnSpc>
                <a:spcPct val="120000"/>
              </a:lnSpc>
              <a:spcBef>
                <a:spcPts val="613"/>
              </a:spcBef>
              <a:spcAft>
                <a:spcPts val="400"/>
              </a:spcAft>
            </a:pPr>
            <a:r>
              <a:rPr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100% digital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.</a:t>
            </a:r>
          </a:p>
          <a:p>
            <a:pPr marL="20726">
              <a:lnSpc>
                <a:spcPct val="120000"/>
              </a:lnSpc>
              <a:spcBef>
                <a:spcPts val="613"/>
              </a:spcBef>
              <a:spcAft>
                <a:spcPts val="400"/>
              </a:spcAft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Sem</a:t>
            </a:r>
            <a:r>
              <a:rPr lang="pt-BR" sz="1400" spc="14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custos de tramitação</a:t>
            </a:r>
            <a:r>
              <a:rPr lang="pt-BR" sz="1400" spc="-21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de</a:t>
            </a:r>
            <a:r>
              <a:rPr lang="pt-BR" sz="1400" spc="13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documentos.</a:t>
            </a:r>
          </a:p>
          <a:p>
            <a:pPr marL="20726">
              <a:lnSpc>
                <a:spcPct val="120000"/>
              </a:lnSpc>
              <a:spcBef>
                <a:spcPts val="613"/>
              </a:spcBef>
              <a:spcAft>
                <a:spcPts val="400"/>
              </a:spcAft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Sem</a:t>
            </a:r>
            <a:r>
              <a:rPr lang="pt-BR" sz="1400" spc="14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registro</a:t>
            </a:r>
            <a:r>
              <a:rPr lang="pt-BR" sz="1400" spc="-2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de</a:t>
            </a:r>
            <a:r>
              <a:rPr lang="pt-BR" sz="1400" spc="13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firma.</a:t>
            </a: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27436A73-E872-9005-A23F-EAA4AC85D8FF}"/>
              </a:ext>
            </a:extLst>
          </p:cNvPr>
          <p:cNvSpPr txBox="1"/>
          <p:nvPr/>
        </p:nvSpPr>
        <p:spPr>
          <a:xfrm>
            <a:off x="6456363" y="4398112"/>
            <a:ext cx="4787900" cy="114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</a:pP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Dispensa assinatura</a:t>
            </a:r>
            <a:r>
              <a:rPr sz="1600" b="1" spc="10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 </a:t>
            </a:r>
            <a:r>
              <a:rPr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do c</a:t>
            </a:r>
            <a:r>
              <a:rPr lang="pt-BR" sz="1600" b="1" dirty="0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ô</a:t>
            </a:r>
            <a:r>
              <a:rPr sz="1600" b="1" dirty="0" err="1">
                <a:solidFill>
                  <a:srgbClr val="3C6DA7"/>
                </a:solidFill>
                <a:latin typeface="Montserrat" pitchFamily="2" charset="77"/>
                <a:cs typeface="JHDAJN+Arial Bold"/>
              </a:rPr>
              <a:t>njuge</a:t>
            </a:r>
            <a:endParaRPr lang="pt-BR" sz="1600" b="1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Dispensa de</a:t>
            </a:r>
            <a:r>
              <a:rPr lang="pt-BR" sz="1400" spc="13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assinatura</a:t>
            </a:r>
            <a:r>
              <a:rPr lang="pt-BR" sz="1400" spc="11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do cônjuge</a:t>
            </a:r>
            <a:r>
              <a:rPr lang="pt-BR" sz="1400" spc="36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/companheiro nos contratos</a:t>
            </a:r>
            <a:r>
              <a:rPr lang="pt-BR" sz="1400" spc="-17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de</a:t>
            </a:r>
            <a:r>
              <a:rPr lang="pt-BR" sz="1400" spc="13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</a:t>
            </a:r>
            <a:r>
              <a:rPr lang="pt-BR" sz="14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Mútuo.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sz="1600" dirty="0">
              <a:solidFill>
                <a:srgbClr val="3C6DA7"/>
              </a:solidFill>
              <a:latin typeface="Montserrat" pitchFamily="2" charset="77"/>
              <a:cs typeface="JHDAJN+Arial Bold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9DE8C56-64FF-B001-2F84-83B39AFB55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4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814602E-95BA-3D5E-4A41-684ACF6A1CAC}"/>
              </a:ext>
            </a:extLst>
          </p:cNvPr>
          <p:cNvSpPr/>
          <p:nvPr/>
        </p:nvSpPr>
        <p:spPr>
          <a:xfrm>
            <a:off x="947738" y="1592263"/>
            <a:ext cx="10296525" cy="2135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BDB2C9-60FF-9191-8F19-89937FB5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Benefícios Reembolsáveis: Taxa de Juros – Mútua </a:t>
            </a:r>
            <a:r>
              <a:rPr lang="pt-BR" dirty="0" err="1"/>
              <a:t>x</a:t>
            </a:r>
            <a:r>
              <a:rPr lang="pt-BR" dirty="0"/>
              <a:t> Bancos</a:t>
            </a:r>
          </a:p>
        </p:txBody>
      </p:sp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DE419221-8491-6D6F-AB3D-C4A1C8EA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24" y="1735802"/>
            <a:ext cx="1372438" cy="13724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27418B7-27B7-1227-696D-82DCD52FE246}"/>
              </a:ext>
            </a:extLst>
          </p:cNvPr>
          <p:cNvSpPr txBox="1"/>
          <p:nvPr/>
        </p:nvSpPr>
        <p:spPr>
          <a:xfrm>
            <a:off x="884111" y="3263946"/>
            <a:ext cx="2116264" cy="26161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Veículos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0327AB47-732F-F83A-6C16-D6607E388224}"/>
              </a:ext>
            </a:extLst>
          </p:cNvPr>
          <p:cNvSpPr/>
          <p:nvPr/>
        </p:nvSpPr>
        <p:spPr>
          <a:xfrm>
            <a:off x="947738" y="3879902"/>
            <a:ext cx="10296525" cy="21351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137B33CB-9BED-4F56-CED5-2822D773BE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56024" y="4023441"/>
            <a:ext cx="1372438" cy="137243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FFD9AE5-7F7A-123E-6A98-B4E620774E9B}"/>
              </a:ext>
            </a:extLst>
          </p:cNvPr>
          <p:cNvSpPr txBox="1"/>
          <p:nvPr/>
        </p:nvSpPr>
        <p:spPr>
          <a:xfrm>
            <a:off x="884111" y="5420781"/>
            <a:ext cx="2116264" cy="5232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Empréstimo</a:t>
            </a:r>
          </a:p>
          <a:p>
            <a:pPr algn="ctr"/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Pessoal</a:t>
            </a:r>
          </a:p>
        </p:txBody>
      </p:sp>
      <p:pic>
        <p:nvPicPr>
          <p:cNvPr id="31" name="Imagem 30" descr="Logotipo&#10;&#10;Descrição gerada automaticamente">
            <a:extLst>
              <a:ext uri="{FF2B5EF4-FFF2-40B4-BE49-F238E27FC236}">
                <a16:creationId xmlns:a16="http://schemas.microsoft.com/office/drawing/2014/main" id="{6F4C66C0-B693-FEB0-FBD1-2FAC4F28D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535" y="1578929"/>
            <a:ext cx="7457009" cy="194348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7E9A50-B594-D54C-0B7D-283A35B20AEF}"/>
              </a:ext>
            </a:extLst>
          </p:cNvPr>
          <p:cNvSpPr txBox="1"/>
          <p:nvPr/>
        </p:nvSpPr>
        <p:spPr>
          <a:xfrm>
            <a:off x="3461382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Mútua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F3B02B6-7920-E0C0-26F5-F82198671AF6}"/>
              </a:ext>
            </a:extLst>
          </p:cNvPr>
          <p:cNvSpPr txBox="1"/>
          <p:nvPr/>
        </p:nvSpPr>
        <p:spPr>
          <a:xfrm>
            <a:off x="3615559" y="2648344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0,75%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189AC9C-A4D2-88F0-9BAB-1F6F09E2AD7C}"/>
              </a:ext>
            </a:extLst>
          </p:cNvPr>
          <p:cNvSpPr txBox="1"/>
          <p:nvPr/>
        </p:nvSpPr>
        <p:spPr>
          <a:xfrm>
            <a:off x="4551525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Bradesco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25D2180-EB32-29A9-2EEF-9FEBC967FCEF}"/>
              </a:ext>
            </a:extLst>
          </p:cNvPr>
          <p:cNvSpPr txBox="1"/>
          <p:nvPr/>
        </p:nvSpPr>
        <p:spPr>
          <a:xfrm>
            <a:off x="5578750" y="3322280"/>
            <a:ext cx="877613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Banco do Brasil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1D5D645-1662-71AA-A51A-1FA4B7E3FB7D}"/>
              </a:ext>
            </a:extLst>
          </p:cNvPr>
          <p:cNvSpPr txBox="1"/>
          <p:nvPr/>
        </p:nvSpPr>
        <p:spPr>
          <a:xfrm>
            <a:off x="6628743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BRB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E96C6B3-4790-0E14-72F7-E9B1202E84CD}"/>
              </a:ext>
            </a:extLst>
          </p:cNvPr>
          <p:cNvSpPr txBox="1"/>
          <p:nvPr/>
        </p:nvSpPr>
        <p:spPr>
          <a:xfrm>
            <a:off x="7645181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Caixa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9057DCF-FABA-0094-F50B-27C7283D5EDD}"/>
              </a:ext>
            </a:extLst>
          </p:cNvPr>
          <p:cNvSpPr txBox="1"/>
          <p:nvPr/>
        </p:nvSpPr>
        <p:spPr>
          <a:xfrm>
            <a:off x="8717893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Itaú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CC31F945-B728-B7C8-FB30-E01D7BF9CC4D}"/>
              </a:ext>
            </a:extLst>
          </p:cNvPr>
          <p:cNvSpPr txBox="1"/>
          <p:nvPr/>
        </p:nvSpPr>
        <p:spPr>
          <a:xfrm>
            <a:off x="9743364" y="3322280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Santander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EC4E035-D177-5DDF-8346-D663DB3A0CBC}"/>
              </a:ext>
            </a:extLst>
          </p:cNvPr>
          <p:cNvSpPr txBox="1"/>
          <p:nvPr/>
        </p:nvSpPr>
        <p:spPr>
          <a:xfrm>
            <a:off x="4655840" y="2183844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1,75%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E1F6CC6D-947D-D4D3-C894-9D10BC0E5656}"/>
              </a:ext>
            </a:extLst>
          </p:cNvPr>
          <p:cNvSpPr txBox="1"/>
          <p:nvPr/>
        </p:nvSpPr>
        <p:spPr>
          <a:xfrm>
            <a:off x="5695482" y="2127603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1,88%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2CEB437-19A4-EC9D-633A-04E5AF2E332B}"/>
              </a:ext>
            </a:extLst>
          </p:cNvPr>
          <p:cNvSpPr txBox="1"/>
          <p:nvPr/>
        </p:nvSpPr>
        <p:spPr>
          <a:xfrm>
            <a:off x="6744072" y="2115529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1,89%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3B2FFFD2-689C-A0F6-02BF-AACF3ACB6033}"/>
              </a:ext>
            </a:extLst>
          </p:cNvPr>
          <p:cNvSpPr txBox="1"/>
          <p:nvPr/>
        </p:nvSpPr>
        <p:spPr>
          <a:xfrm>
            <a:off x="7771640" y="2045085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2,05%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30FF5C2-B4A8-CE16-49C4-F2DAB3231A6C}"/>
              </a:ext>
            </a:extLst>
          </p:cNvPr>
          <p:cNvSpPr txBox="1"/>
          <p:nvPr/>
        </p:nvSpPr>
        <p:spPr>
          <a:xfrm>
            <a:off x="8821794" y="2003043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2,13%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1318637-D5A7-1591-0428-28E3F041021C}"/>
              </a:ext>
            </a:extLst>
          </p:cNvPr>
          <p:cNvSpPr txBox="1"/>
          <p:nvPr/>
        </p:nvSpPr>
        <p:spPr>
          <a:xfrm>
            <a:off x="9840416" y="2003043"/>
            <a:ext cx="65689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2,13%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E2F2F5E2-4A82-287D-F6CC-031458727D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55535" y="3847714"/>
            <a:ext cx="7457009" cy="1943482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8F9E99-8858-CA39-7303-C90E5A285B68}"/>
              </a:ext>
            </a:extLst>
          </p:cNvPr>
          <p:cNvSpPr txBox="1"/>
          <p:nvPr/>
        </p:nvSpPr>
        <p:spPr>
          <a:xfrm>
            <a:off x="3461382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Mútua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AC10FB96-7174-D579-361C-485AE2719A23}"/>
              </a:ext>
            </a:extLst>
          </p:cNvPr>
          <p:cNvSpPr txBox="1"/>
          <p:nvPr/>
        </p:nvSpPr>
        <p:spPr>
          <a:xfrm>
            <a:off x="3589867" y="4869715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1,00%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3F250B04-D098-9519-8E2B-A33F87AC370C}"/>
              </a:ext>
            </a:extLst>
          </p:cNvPr>
          <p:cNvSpPr txBox="1"/>
          <p:nvPr/>
        </p:nvSpPr>
        <p:spPr>
          <a:xfrm>
            <a:off x="9807632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Bradesco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F44BAF7-FE93-979D-AEC0-C8431296DACA}"/>
              </a:ext>
            </a:extLst>
          </p:cNvPr>
          <p:cNvSpPr txBox="1"/>
          <p:nvPr/>
        </p:nvSpPr>
        <p:spPr>
          <a:xfrm>
            <a:off x="5274596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 err="1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Sicoob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DD1380A5-3111-FAB4-859D-BE6AAB361BA8}"/>
              </a:ext>
            </a:extLst>
          </p:cNvPr>
          <p:cNvSpPr txBox="1"/>
          <p:nvPr/>
        </p:nvSpPr>
        <p:spPr>
          <a:xfrm>
            <a:off x="4367989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BRB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F186764-C5B2-441E-B728-BA76CACF299B}"/>
              </a:ext>
            </a:extLst>
          </p:cNvPr>
          <p:cNvSpPr txBox="1"/>
          <p:nvPr/>
        </p:nvSpPr>
        <p:spPr>
          <a:xfrm>
            <a:off x="6181203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Caixa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0C46B23-EF64-EC39-EA1C-0606A8E66867}"/>
              </a:ext>
            </a:extLst>
          </p:cNvPr>
          <p:cNvSpPr txBox="1"/>
          <p:nvPr/>
        </p:nvSpPr>
        <p:spPr>
          <a:xfrm>
            <a:off x="8901024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Itaú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E53E775-EEE2-20CA-B39B-42AD04AC09DE}"/>
              </a:ext>
            </a:extLst>
          </p:cNvPr>
          <p:cNvSpPr txBox="1"/>
          <p:nvPr/>
        </p:nvSpPr>
        <p:spPr>
          <a:xfrm>
            <a:off x="7994417" y="5591065"/>
            <a:ext cx="877613" cy="159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Santander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354275DE-D764-EBE9-4549-BF7C84AF0F00}"/>
              </a:ext>
            </a:extLst>
          </p:cNvPr>
          <p:cNvSpPr txBox="1"/>
          <p:nvPr/>
        </p:nvSpPr>
        <p:spPr>
          <a:xfrm>
            <a:off x="7087810" y="5591065"/>
            <a:ext cx="877613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15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Banco do Brasil</a:t>
            </a:r>
            <a:endParaRPr lang="pt-BR" sz="1150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4B4F63D7-FC52-258A-60F2-D25E7034558F}"/>
              </a:ext>
            </a:extLst>
          </p:cNvPr>
          <p:cNvSpPr txBox="1"/>
          <p:nvPr/>
        </p:nvSpPr>
        <p:spPr>
          <a:xfrm>
            <a:off x="4511824" y="4664184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1,52%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19002F2-2E41-138F-4DB6-2D70E1346E23}"/>
              </a:ext>
            </a:extLst>
          </p:cNvPr>
          <p:cNvSpPr txBox="1"/>
          <p:nvPr/>
        </p:nvSpPr>
        <p:spPr>
          <a:xfrm>
            <a:off x="5396239" y="4619268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1,64%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CD92054E-0337-6396-4A16-335C8DD21C83}"/>
              </a:ext>
            </a:extLst>
          </p:cNvPr>
          <p:cNvSpPr txBox="1"/>
          <p:nvPr/>
        </p:nvSpPr>
        <p:spPr>
          <a:xfrm>
            <a:off x="6312024" y="4465980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2,03%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59B0858-1746-3412-C098-B67ED1035A29}"/>
              </a:ext>
            </a:extLst>
          </p:cNvPr>
          <p:cNvSpPr txBox="1"/>
          <p:nvPr/>
        </p:nvSpPr>
        <p:spPr>
          <a:xfrm>
            <a:off x="7216758" y="4421067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2,13%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36E5553-B4A8-F1FF-1717-530709E80603}"/>
              </a:ext>
            </a:extLst>
          </p:cNvPr>
          <p:cNvSpPr txBox="1"/>
          <p:nvPr/>
        </p:nvSpPr>
        <p:spPr>
          <a:xfrm>
            <a:off x="8112224" y="4245682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2,60%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0ADD6E6-B2AC-924F-0C2D-4B24BD9C7A30}"/>
              </a:ext>
            </a:extLst>
          </p:cNvPr>
          <p:cNvSpPr txBox="1"/>
          <p:nvPr/>
        </p:nvSpPr>
        <p:spPr>
          <a:xfrm>
            <a:off x="9034782" y="4193993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2,75%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7B1D96CD-815E-ADD2-593E-A4EC2A26E027}"/>
              </a:ext>
            </a:extLst>
          </p:cNvPr>
          <p:cNvSpPr txBox="1"/>
          <p:nvPr/>
        </p:nvSpPr>
        <p:spPr>
          <a:xfrm>
            <a:off x="9932743" y="4128758"/>
            <a:ext cx="582506" cy="262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b="1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2,91%</a:t>
            </a:r>
            <a:endParaRPr lang="pt-BR" sz="1400" b="1" i="0" u="none" strike="noStrike" cap="none" dirty="0">
              <a:solidFill>
                <a:srgbClr val="3C6DA7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D48120-79DC-FBE7-C61D-AC5926BCD9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3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CB8845CC-8054-5547-8A01-7BFA31E52F53}"/>
              </a:ext>
            </a:extLst>
          </p:cNvPr>
          <p:cNvSpPr/>
          <p:nvPr/>
        </p:nvSpPr>
        <p:spPr>
          <a:xfrm>
            <a:off x="5369137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56BA667-9E0B-1423-C676-46A76CBDE143}"/>
              </a:ext>
            </a:extLst>
          </p:cNvPr>
          <p:cNvSpPr/>
          <p:nvPr/>
        </p:nvSpPr>
        <p:spPr>
          <a:xfrm>
            <a:off x="1894546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66E8A0C-75DC-0976-F784-CA58F3772985}"/>
              </a:ext>
            </a:extLst>
          </p:cNvPr>
          <p:cNvSpPr/>
          <p:nvPr/>
        </p:nvSpPr>
        <p:spPr>
          <a:xfrm>
            <a:off x="8843368" y="3268045"/>
            <a:ext cx="1453727" cy="1453727"/>
          </a:xfrm>
          <a:prstGeom prst="ellipse">
            <a:avLst/>
          </a:prstGeom>
          <a:solidFill>
            <a:srgbClr val="184286"/>
          </a:solidFill>
          <a:ln w="12700">
            <a:solidFill>
              <a:srgbClr val="3C6D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D9B4260B-0589-83BD-B46E-E108EB4BA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738" y="1592263"/>
            <a:ext cx="10296525" cy="106250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0B7D2C-5B5D-9FF8-8034-536FBD6BB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papel de cada um no Sistema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6C9F61B-242B-F731-9F48-F9B534C0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637818" y="3536726"/>
            <a:ext cx="916364" cy="916364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5D6A3093-0BB9-3512-FC19-B9C5DAE144B0}"/>
              </a:ext>
            </a:extLst>
          </p:cNvPr>
          <p:cNvSpPr txBox="1"/>
          <p:nvPr/>
        </p:nvSpPr>
        <p:spPr>
          <a:xfrm>
            <a:off x="1106644" y="4971270"/>
            <a:ext cx="3029530" cy="105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dirty="0">
                <a:solidFill>
                  <a:srgbClr val="184286"/>
                </a:solidFill>
                <a:latin typeface="Montserrat" pitchFamily="2" charset="77"/>
              </a:rPr>
              <a:t>LEGISLAR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</a:rPr>
              <a:t>Define as atribuições das categorias profissionais abrangidas.</a:t>
            </a:r>
            <a:br>
              <a:rPr lang="pt-BR" sz="1200" dirty="0">
                <a:solidFill>
                  <a:srgbClr val="3C6DA7"/>
                </a:solidFill>
                <a:latin typeface="Montserrat" pitchFamily="2" charset="77"/>
              </a:rPr>
            </a:br>
            <a:r>
              <a:rPr lang="pt-BR" sz="1200" dirty="0">
                <a:solidFill>
                  <a:srgbClr val="3C6DA7"/>
                </a:solidFill>
                <a:latin typeface="Montserrat" pitchFamily="2" charset="77"/>
              </a:rPr>
              <a:t>Regulamenta normas e decretos.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66B0EC79-494D-25F5-1301-50507B45EE4B}"/>
              </a:ext>
            </a:extLst>
          </p:cNvPr>
          <p:cNvSpPr txBox="1"/>
          <p:nvPr/>
        </p:nvSpPr>
        <p:spPr>
          <a:xfrm>
            <a:off x="4708423" y="4983090"/>
            <a:ext cx="2796247" cy="1057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dirty="0">
                <a:solidFill>
                  <a:srgbClr val="184286"/>
                </a:solidFill>
                <a:latin typeface="Montserrat" pitchFamily="2" charset="77"/>
              </a:rPr>
              <a:t>FISCALIZAR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</a:rPr>
              <a:t>Fiscaliza os profissionais no exercício de suas atribuições atuando em defesa da comunidade.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A10D37AE-04DC-6415-39F9-37FE2D79DD5C}"/>
              </a:ext>
            </a:extLst>
          </p:cNvPr>
          <p:cNvSpPr txBox="1"/>
          <p:nvPr/>
        </p:nvSpPr>
        <p:spPr>
          <a:xfrm>
            <a:off x="7958288" y="4915238"/>
            <a:ext cx="3285975" cy="128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300"/>
              </a:spcAft>
            </a:pPr>
            <a:r>
              <a:rPr lang="pt-BR" dirty="0">
                <a:solidFill>
                  <a:srgbClr val="184286"/>
                </a:solidFill>
                <a:latin typeface="Montserrat" pitchFamily="2" charset="77"/>
              </a:rPr>
              <a:t>ASSISTENCIAL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</a:rPr>
              <a:t>Dá o suporte essencial aos profissionais, para alavancarem a carreira, oferecendo planos de saúde, benefícios sociais, previdenciários e assistenciais</a:t>
            </a:r>
            <a:r>
              <a:rPr lang="pt-BR" sz="1050" dirty="0">
                <a:solidFill>
                  <a:srgbClr val="3C6DA7"/>
                </a:solidFill>
                <a:latin typeface="Montserrat" pitchFamily="2" charset="77"/>
              </a:rPr>
              <a:t>. 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6E9D1DAC-6DB2-5E41-39A3-F02EA0893B31}"/>
              </a:ext>
            </a:extLst>
          </p:cNvPr>
          <p:cNvCxnSpPr>
            <a:cxnSpLocks/>
          </p:cNvCxnSpPr>
          <p:nvPr/>
        </p:nvCxnSpPr>
        <p:spPr>
          <a:xfrm>
            <a:off x="4548188" y="2953188"/>
            <a:ext cx="3095625" cy="0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BD2F9914-4A99-000D-2C36-7122E652BFAA}"/>
              </a:ext>
            </a:extLst>
          </p:cNvPr>
          <p:cNvCxnSpPr>
            <a:cxnSpLocks/>
            <a:stCxn id="33" idx="0"/>
          </p:cNvCxnSpPr>
          <p:nvPr/>
        </p:nvCxnSpPr>
        <p:spPr>
          <a:xfrm flipV="1">
            <a:off x="6096001" y="2949934"/>
            <a:ext cx="0" cy="318111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Imagem 39">
            <a:extLst>
              <a:ext uri="{FF2B5EF4-FFF2-40B4-BE49-F238E27FC236}">
                <a16:creationId xmlns:a16="http://schemas.microsoft.com/office/drawing/2014/main" id="{1F0AB7EA-0F79-6594-6588-E70C5D6DC1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47117" y="3536726"/>
            <a:ext cx="916364" cy="916364"/>
          </a:xfrm>
          <a:prstGeom prst="rect">
            <a:avLst/>
          </a:prstGeom>
        </p:spPr>
      </p:pic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7A87846C-627C-B805-57F5-023C4C2B267E}"/>
              </a:ext>
            </a:extLst>
          </p:cNvPr>
          <p:cNvCxnSpPr>
            <a:cxnSpLocks/>
          </p:cNvCxnSpPr>
          <p:nvPr/>
        </p:nvCxnSpPr>
        <p:spPr>
          <a:xfrm>
            <a:off x="947738" y="2953188"/>
            <a:ext cx="3347343" cy="0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EE88F9A-4E60-09AA-DD4A-3DFDA8944279}"/>
              </a:ext>
            </a:extLst>
          </p:cNvPr>
          <p:cNvCxnSpPr>
            <a:cxnSpLocks/>
          </p:cNvCxnSpPr>
          <p:nvPr/>
        </p:nvCxnSpPr>
        <p:spPr>
          <a:xfrm flipV="1">
            <a:off x="2621409" y="2949934"/>
            <a:ext cx="0" cy="318111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Imagem 43">
            <a:extLst>
              <a:ext uri="{FF2B5EF4-FFF2-40B4-BE49-F238E27FC236}">
                <a16:creationId xmlns:a16="http://schemas.microsoft.com/office/drawing/2014/main" id="{2BFDE80E-B07B-F698-5A13-EFEBAAA916D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112049" y="3536726"/>
            <a:ext cx="916364" cy="916364"/>
          </a:xfrm>
          <a:prstGeom prst="rect">
            <a:avLst/>
          </a:prstGeom>
        </p:spPr>
      </p:pic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78DB804B-4978-1542-8109-489714BB105B}"/>
              </a:ext>
            </a:extLst>
          </p:cNvPr>
          <p:cNvCxnSpPr>
            <a:cxnSpLocks/>
          </p:cNvCxnSpPr>
          <p:nvPr/>
        </p:nvCxnSpPr>
        <p:spPr>
          <a:xfrm>
            <a:off x="7896200" y="2953188"/>
            <a:ext cx="3348063" cy="0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DF28E8A-4857-7D4D-642A-E04623DFD5FB}"/>
              </a:ext>
            </a:extLst>
          </p:cNvPr>
          <p:cNvCxnSpPr>
            <a:cxnSpLocks/>
          </p:cNvCxnSpPr>
          <p:nvPr/>
        </p:nvCxnSpPr>
        <p:spPr>
          <a:xfrm flipV="1">
            <a:off x="9570231" y="2949934"/>
            <a:ext cx="0" cy="318111"/>
          </a:xfrm>
          <a:prstGeom prst="line">
            <a:avLst/>
          </a:prstGeom>
          <a:ln w="19050">
            <a:solidFill>
              <a:srgbClr val="3C6D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99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3910692-EE17-4CE0-0B05-E8D39A41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7738" y="385495"/>
            <a:ext cx="3712315" cy="6249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D730AA-C520-7F40-423B-339DD8483D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01561" y="706653"/>
            <a:ext cx="644137" cy="313050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FE354291-5AFB-53CD-9A6A-6FFCCCA51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589" y="739715"/>
            <a:ext cx="1031947" cy="218429"/>
          </a:xfrm>
          <a:prstGeom prst="rect">
            <a:avLst/>
          </a:prstGeom>
        </p:spPr>
      </p:pic>
      <p:sp>
        <p:nvSpPr>
          <p:cNvPr id="7" name="Google Shape;330;p11">
            <a:extLst>
              <a:ext uri="{FF2B5EF4-FFF2-40B4-BE49-F238E27FC236}">
                <a16:creationId xmlns:a16="http://schemas.microsoft.com/office/drawing/2014/main" id="{DC0A8B02-7A77-29FD-B778-060442CC540A}"/>
              </a:ext>
            </a:extLst>
          </p:cNvPr>
          <p:cNvSpPr txBox="1"/>
          <p:nvPr/>
        </p:nvSpPr>
        <p:spPr>
          <a:xfrm>
            <a:off x="947737" y="1785303"/>
            <a:ext cx="6148978" cy="10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2000"/>
              </a:spcAft>
            </a:pPr>
            <a:r>
              <a:rPr lang="pt-BR" sz="2600" b="1" dirty="0">
                <a:solidFill>
                  <a:srgbClr val="184286"/>
                </a:solidFill>
                <a:latin typeface="Montserrat" pitchFamily="2" charset="77"/>
              </a:rPr>
              <a:t>Rentabilidade média superior</a:t>
            </a:r>
            <a:br>
              <a:rPr lang="pt-BR" sz="2600" b="1" dirty="0">
                <a:solidFill>
                  <a:srgbClr val="3C6DA7"/>
                </a:solidFill>
                <a:latin typeface="Montserrat" pitchFamily="2" charset="77"/>
              </a:rPr>
            </a:br>
            <a:r>
              <a:rPr lang="pt-BR" sz="2600" dirty="0">
                <a:solidFill>
                  <a:srgbClr val="3C6DA7"/>
                </a:solidFill>
                <a:latin typeface="Montserrat" pitchFamily="2" charset="77"/>
              </a:rPr>
              <a:t>a de outros investimentos</a:t>
            </a:r>
            <a:r>
              <a:rPr lang="pt-BR" sz="2600" b="0" i="0" dirty="0">
                <a:solidFill>
                  <a:srgbClr val="3C6DA7"/>
                </a:solidFill>
                <a:effectLst/>
                <a:latin typeface="Montserrat" pitchFamily="2" charset="77"/>
              </a:rPr>
              <a:t>.</a:t>
            </a:r>
          </a:p>
        </p:txBody>
      </p:sp>
      <p:sp>
        <p:nvSpPr>
          <p:cNvPr id="8" name="Google Shape;330;p11">
            <a:extLst>
              <a:ext uri="{FF2B5EF4-FFF2-40B4-BE49-F238E27FC236}">
                <a16:creationId xmlns:a16="http://schemas.microsoft.com/office/drawing/2014/main" id="{62920CCA-CDCD-FA82-CBC8-B3CC011FCB93}"/>
              </a:ext>
            </a:extLst>
          </p:cNvPr>
          <p:cNvSpPr txBox="1"/>
          <p:nvPr/>
        </p:nvSpPr>
        <p:spPr>
          <a:xfrm>
            <a:off x="947738" y="4331109"/>
            <a:ext cx="6148978" cy="197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Aft>
                <a:spcPts val="1600"/>
              </a:spcAft>
              <a:buNone/>
            </a:pP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Taxa </a:t>
            </a:r>
            <a:r>
              <a:rPr lang="pt-BR" sz="1700" b="1" dirty="0">
                <a:solidFill>
                  <a:srgbClr val="184286"/>
                </a:solidFill>
                <a:latin typeface="Montserrat" pitchFamily="2" charset="77"/>
              </a:rPr>
              <a:t>ZERO</a:t>
            </a: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 de carregamento.</a:t>
            </a:r>
          </a:p>
          <a:p>
            <a:pPr marL="0" marR="0" lvl="0" indent="0" algn="l" rtl="0">
              <a:lnSpc>
                <a:spcPct val="130000"/>
              </a:lnSpc>
              <a:spcAft>
                <a:spcPts val="1600"/>
              </a:spcAft>
              <a:buNone/>
            </a:pPr>
            <a:r>
              <a:rPr lang="pt-BR" sz="1700" b="1" dirty="0">
                <a:solidFill>
                  <a:srgbClr val="184286"/>
                </a:solidFill>
                <a:latin typeface="Montserrat" pitchFamily="2" charset="77"/>
              </a:rPr>
              <a:t>Para você e seus dependentes</a:t>
            </a: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.</a:t>
            </a:r>
          </a:p>
          <a:p>
            <a:pPr marL="0" marR="0" lvl="0" indent="0" algn="l" rtl="0">
              <a:lnSpc>
                <a:spcPct val="130000"/>
              </a:lnSpc>
              <a:spcAft>
                <a:spcPts val="1600"/>
              </a:spcAft>
              <a:buNone/>
            </a:pP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Defina o valor de sua contribuição,</a:t>
            </a:r>
            <a:br>
              <a:rPr lang="pt-BR" sz="1700" dirty="0">
                <a:solidFill>
                  <a:srgbClr val="3C6DA7"/>
                </a:solidFill>
                <a:latin typeface="Montserrat" pitchFamily="2" charset="77"/>
              </a:rPr>
            </a:br>
            <a:r>
              <a:rPr lang="pt-BR" sz="1700" b="1" dirty="0">
                <a:solidFill>
                  <a:srgbClr val="184286"/>
                </a:solidFill>
                <a:latin typeface="Montserrat" pitchFamily="2" charset="77"/>
              </a:rPr>
              <a:t>a partir de </a:t>
            </a:r>
            <a:r>
              <a:rPr lang="pt-BR" sz="1700" b="1" dirty="0" err="1">
                <a:solidFill>
                  <a:srgbClr val="184286"/>
                </a:solidFill>
                <a:latin typeface="Montserrat" pitchFamily="2" charset="77"/>
              </a:rPr>
              <a:t>R</a:t>
            </a:r>
            <a:r>
              <a:rPr lang="pt-BR" sz="1700" b="1" dirty="0">
                <a:solidFill>
                  <a:srgbClr val="184286"/>
                </a:solidFill>
                <a:latin typeface="Montserrat" pitchFamily="2" charset="77"/>
              </a:rPr>
              <a:t>$ 50 </a:t>
            </a:r>
            <a:r>
              <a:rPr lang="pt-BR" sz="1700" dirty="0">
                <a:solidFill>
                  <a:srgbClr val="3C6DA7"/>
                </a:solidFill>
                <a:latin typeface="Montserrat" pitchFamily="2" charset="77"/>
              </a:rPr>
              <a:t>para você e seus dependentes.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7E11D86-1E61-77F9-6D56-2E2A8C5EA4B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78733" y="2784089"/>
            <a:ext cx="1365002" cy="136500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6F14FE5-3002-8FD8-6492-1DA99E4F190B}"/>
              </a:ext>
            </a:extLst>
          </p:cNvPr>
          <p:cNvSpPr txBox="1"/>
          <p:nvPr/>
        </p:nvSpPr>
        <p:spPr>
          <a:xfrm>
            <a:off x="1590557" y="3170471"/>
            <a:ext cx="1081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2020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2000" b="1" dirty="0">
                <a:solidFill>
                  <a:srgbClr val="184286"/>
                </a:solidFill>
                <a:latin typeface="Montserrat" pitchFamily="2" charset="77"/>
                <a:ea typeface="Arial"/>
                <a:cs typeface="Arial"/>
                <a:sym typeface="Arial"/>
              </a:rPr>
              <a:t>4,43%</a:t>
            </a:r>
            <a:endParaRPr lang="pt-BR" sz="2000" b="1" i="0" u="none" strike="noStrike" cap="none" dirty="0">
              <a:solidFill>
                <a:srgbClr val="184286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49B7383-0880-E69A-C814-3FBF542042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31036" y="2784089"/>
            <a:ext cx="1365002" cy="136500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B4E41B8-A46D-9433-BBB9-ED72B09ED40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31721" y="2784089"/>
            <a:ext cx="1365002" cy="136500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10E851-2F60-0850-6612-395D5ED9476E}"/>
              </a:ext>
            </a:extLst>
          </p:cNvPr>
          <p:cNvSpPr txBox="1"/>
          <p:nvPr/>
        </p:nvSpPr>
        <p:spPr>
          <a:xfrm>
            <a:off x="3273736" y="3170471"/>
            <a:ext cx="1081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2021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2000" b="1" dirty="0">
                <a:solidFill>
                  <a:srgbClr val="184286"/>
                </a:solidFill>
                <a:latin typeface="Montserrat" pitchFamily="2" charset="77"/>
                <a:ea typeface="Arial"/>
                <a:cs typeface="Arial"/>
                <a:sym typeface="Arial"/>
              </a:rPr>
              <a:t>1,04%</a:t>
            </a:r>
            <a:endParaRPr lang="pt-BR" sz="2000" b="1" i="0" u="none" strike="noStrike" cap="none" dirty="0">
              <a:solidFill>
                <a:srgbClr val="184286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8906338-48D7-0EC4-43A6-C47B38AD6AAE}"/>
              </a:ext>
            </a:extLst>
          </p:cNvPr>
          <p:cNvSpPr txBox="1"/>
          <p:nvPr/>
        </p:nvSpPr>
        <p:spPr>
          <a:xfrm>
            <a:off x="4915968" y="3170471"/>
            <a:ext cx="1081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  <a:ea typeface="Arial"/>
                <a:cs typeface="Arial"/>
                <a:sym typeface="Arial"/>
              </a:rPr>
              <a:t>2022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1400"/>
              <a:buFont typeface="Arial"/>
              <a:buNone/>
            </a:pPr>
            <a:r>
              <a:rPr lang="pt-BR" sz="2000" b="1" dirty="0">
                <a:solidFill>
                  <a:srgbClr val="184286"/>
                </a:solidFill>
                <a:latin typeface="Montserrat" pitchFamily="2" charset="77"/>
                <a:ea typeface="Arial"/>
                <a:cs typeface="Arial"/>
                <a:sym typeface="Arial"/>
              </a:rPr>
              <a:t>6,77%</a:t>
            </a:r>
            <a:endParaRPr lang="pt-BR" sz="2000" b="1" i="0" u="none" strike="noStrike" cap="none" dirty="0">
              <a:solidFill>
                <a:srgbClr val="184286"/>
              </a:solidFill>
              <a:latin typeface="Montserrat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AA48158-4E3C-C174-C6F3-7F35B70E16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1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AB96EA09-2903-8FC0-3FAF-0145AC832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379308"/>
            <a:ext cx="3712315" cy="637281"/>
          </a:xfrm>
          <a:prstGeom prst="rect">
            <a:avLst/>
          </a:prstGeom>
        </p:spPr>
      </p:pic>
      <p:sp>
        <p:nvSpPr>
          <p:cNvPr id="10" name="Google Shape;330;p11">
            <a:extLst>
              <a:ext uri="{FF2B5EF4-FFF2-40B4-BE49-F238E27FC236}">
                <a16:creationId xmlns:a16="http://schemas.microsoft.com/office/drawing/2014/main" id="{F2A4B41E-9BF3-39F8-EE9C-8312BC19CF33}"/>
              </a:ext>
            </a:extLst>
          </p:cNvPr>
          <p:cNvSpPr txBox="1"/>
          <p:nvPr/>
        </p:nvSpPr>
        <p:spPr>
          <a:xfrm>
            <a:off x="2855913" y="4527052"/>
            <a:ext cx="4617676" cy="1668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0000" marR="0" lvl="0" indent="-180000" algn="l" rtl="0">
              <a:lnSpc>
                <a:spcPct val="130000"/>
              </a:lnSpc>
              <a:spcAft>
                <a:spcPts val="600"/>
              </a:spcAft>
              <a:buClr>
                <a:srgbClr val="F2F4F0"/>
              </a:buClr>
              <a:buFont typeface="Wingdings" pitchFamily="2" charset="2"/>
              <a:buChar char="§"/>
            </a:pPr>
            <a:r>
              <a:rPr lang="pt-BR" sz="1700" dirty="0">
                <a:solidFill>
                  <a:schemeClr val="bg1"/>
                </a:solidFill>
                <a:latin typeface="Montserrat" pitchFamily="2" charset="77"/>
              </a:rPr>
              <a:t>Renda mensal por aposentadoria.</a:t>
            </a:r>
          </a:p>
          <a:p>
            <a:pPr marL="180000" marR="0" lvl="0" indent="-180000" algn="l" rtl="0">
              <a:lnSpc>
                <a:spcPct val="130000"/>
              </a:lnSpc>
              <a:spcAft>
                <a:spcPts val="600"/>
              </a:spcAft>
              <a:buClr>
                <a:srgbClr val="F2F4F0"/>
              </a:buClr>
              <a:buFont typeface="Wingdings" pitchFamily="2" charset="2"/>
              <a:buChar char="§"/>
            </a:pPr>
            <a:r>
              <a:rPr lang="pt-BR" sz="1700" dirty="0">
                <a:solidFill>
                  <a:schemeClr val="bg1"/>
                </a:solidFill>
                <a:latin typeface="Montserrat" pitchFamily="2" charset="77"/>
              </a:rPr>
              <a:t>Pensão por invalidez</a:t>
            </a:r>
          </a:p>
          <a:p>
            <a:pPr marL="180000" marR="0" lvl="0" indent="-180000" algn="l" rtl="0">
              <a:lnSpc>
                <a:spcPct val="130000"/>
              </a:lnSpc>
              <a:spcAft>
                <a:spcPts val="600"/>
              </a:spcAft>
              <a:buClr>
                <a:srgbClr val="F2F4F0"/>
              </a:buClr>
              <a:buFont typeface="Wingdings" pitchFamily="2" charset="2"/>
              <a:buChar char="§"/>
            </a:pPr>
            <a:r>
              <a:rPr lang="pt-BR" sz="1700" dirty="0">
                <a:solidFill>
                  <a:schemeClr val="bg1"/>
                </a:solidFill>
                <a:latin typeface="Montserrat" pitchFamily="2" charset="77"/>
              </a:rPr>
              <a:t>Pensão por morte</a:t>
            </a:r>
          </a:p>
          <a:p>
            <a:pPr marL="180000" marR="0" lvl="0" indent="-180000" algn="l" rtl="0">
              <a:lnSpc>
                <a:spcPct val="130000"/>
              </a:lnSpc>
              <a:spcAft>
                <a:spcPts val="600"/>
              </a:spcAft>
              <a:buClr>
                <a:srgbClr val="F2F4F0"/>
              </a:buClr>
              <a:buFont typeface="Wingdings" pitchFamily="2" charset="2"/>
              <a:buChar char="§"/>
            </a:pPr>
            <a:r>
              <a:rPr lang="pt-BR" sz="1700" dirty="0">
                <a:solidFill>
                  <a:schemeClr val="bg1"/>
                </a:solidFill>
                <a:latin typeface="Montserrat" pitchFamily="2" charset="77"/>
              </a:rPr>
              <a:t>Pecúlio por morte</a:t>
            </a:r>
          </a:p>
        </p:txBody>
      </p:sp>
      <p:pic>
        <p:nvPicPr>
          <p:cNvPr id="22" name="Imagem 21" descr="Logotipo&#10;&#10;Descrição gerada automaticamente">
            <a:extLst>
              <a:ext uri="{FF2B5EF4-FFF2-40B4-BE49-F238E27FC236}">
                <a16:creationId xmlns:a16="http://schemas.microsoft.com/office/drawing/2014/main" id="{14A665FE-9933-7246-DE99-998C90805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561" y="684108"/>
            <a:ext cx="644137" cy="358140"/>
          </a:xfrm>
          <a:prstGeom prst="rect">
            <a:avLst/>
          </a:prstGeom>
        </p:spPr>
      </p:pic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C9DBB473-BBD5-A553-ADB6-027700A6E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589" y="739715"/>
            <a:ext cx="1031947" cy="218429"/>
          </a:xfrm>
          <a:prstGeom prst="rect">
            <a:avLst/>
          </a:prstGeom>
        </p:spPr>
      </p:pic>
      <p:sp>
        <p:nvSpPr>
          <p:cNvPr id="33" name="Espaço Reservado para Conteúdo 3">
            <a:extLst>
              <a:ext uri="{FF2B5EF4-FFF2-40B4-BE49-F238E27FC236}">
                <a16:creationId xmlns:a16="http://schemas.microsoft.com/office/drawing/2014/main" id="{087C394E-1A92-5FC6-F1B3-C35824365382}"/>
              </a:ext>
            </a:extLst>
          </p:cNvPr>
          <p:cNvSpPr txBox="1">
            <a:spLocks/>
          </p:cNvSpPr>
          <p:nvPr/>
        </p:nvSpPr>
        <p:spPr>
          <a:xfrm>
            <a:off x="947738" y="1856423"/>
            <a:ext cx="9907615" cy="21127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5400" b="1" dirty="0" err="1">
                <a:solidFill>
                  <a:schemeClr val="bg1"/>
                </a:solidFill>
              </a:rPr>
              <a:t>R</a:t>
            </a:r>
            <a:r>
              <a:rPr lang="pt-BR" sz="5400" b="1" dirty="0">
                <a:solidFill>
                  <a:schemeClr val="bg1"/>
                </a:solidFill>
              </a:rPr>
              <a:t>$ 328 milhões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de patrimônio.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pt-BR" sz="3200" b="1" dirty="0">
                <a:solidFill>
                  <a:schemeClr val="bg1"/>
                </a:solidFill>
              </a:rPr>
              <a:t>123 mil participantes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Espaço Reservado para Conteúdo 3">
            <a:extLst>
              <a:ext uri="{FF2B5EF4-FFF2-40B4-BE49-F238E27FC236}">
                <a16:creationId xmlns:a16="http://schemas.microsoft.com/office/drawing/2014/main" id="{0B5712D5-A606-EE73-E359-8E9A1EC5CCBF}"/>
              </a:ext>
            </a:extLst>
          </p:cNvPr>
          <p:cNvSpPr txBox="1">
            <a:spLocks/>
          </p:cNvSpPr>
          <p:nvPr/>
        </p:nvSpPr>
        <p:spPr>
          <a:xfrm>
            <a:off x="947738" y="5072403"/>
            <a:ext cx="9907615" cy="34868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400" b="1" dirty="0">
                <a:solidFill>
                  <a:schemeClr val="bg1"/>
                </a:solidFill>
              </a:rPr>
              <a:t>Utilização</a:t>
            </a:r>
            <a:endParaRPr lang="pt-BR" sz="2400" dirty="0">
              <a:solidFill>
                <a:schemeClr val="bg1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A9B579-66D7-CF2B-E750-1927252DCAD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84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8AE4-9745-8A80-8271-8ED1D7DDE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363" y="1849650"/>
            <a:ext cx="4480151" cy="4429125"/>
          </a:xfrm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Novas funcionalidades: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184286"/>
              </a:solidFill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Adesão on-line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Chat e consultoria em tempo real;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Novo acesso restrito do participante;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Simulador de adesão;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Portal da transparência: acompanhamento de balancetes, política de investimento, regulamento, plano de custeio, dentre outros.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6" name="Group 7">
            <a:extLst>
              <a:ext uri="{FF2B5EF4-FFF2-40B4-BE49-F238E27FC236}">
                <a16:creationId xmlns:a16="http://schemas.microsoft.com/office/drawing/2014/main" id="{7F1041CD-5025-CD80-2943-FB3E37C097E0}"/>
              </a:ext>
            </a:extLst>
          </p:cNvPr>
          <p:cNvGrpSpPr/>
          <p:nvPr/>
        </p:nvGrpSpPr>
        <p:grpSpPr>
          <a:xfrm>
            <a:off x="334963" y="2519680"/>
            <a:ext cx="6272063" cy="3287367"/>
            <a:chOff x="0" y="8980"/>
            <a:chExt cx="11131186" cy="5834172"/>
          </a:xfrm>
        </p:grpSpPr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4DEF3BC5-BFF6-D68C-5E91-078871C45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8980"/>
              <a:ext cx="11131186" cy="5834172"/>
            </a:xfrm>
            <a:prstGeom prst="rect">
              <a:avLst/>
            </a:prstGeom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4AE768DE-42A9-03FE-E320-B13D55EC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882" r="7808"/>
            <a:stretch>
              <a:fillRect/>
            </a:stretch>
          </p:blipFill>
          <p:spPr>
            <a:xfrm>
              <a:off x="1940218" y="442883"/>
              <a:ext cx="7179031" cy="4503471"/>
            </a:xfrm>
            <a:prstGeom prst="rect">
              <a:avLst/>
            </a:prstGeom>
          </p:spPr>
        </p:pic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841A083F-EAF8-ED4F-6F4F-D12AF7C97F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7738" y="385495"/>
            <a:ext cx="3712315" cy="624906"/>
          </a:xfrm>
          <a:prstGeom prst="rect">
            <a:avLst/>
          </a:prstGeom>
        </p:spPr>
      </p:pic>
      <p:sp>
        <p:nvSpPr>
          <p:cNvPr id="25" name="Google Shape;330;p11">
            <a:extLst>
              <a:ext uri="{FF2B5EF4-FFF2-40B4-BE49-F238E27FC236}">
                <a16:creationId xmlns:a16="http://schemas.microsoft.com/office/drawing/2014/main" id="{516598E4-B60C-C291-4423-505F79E50FBC}"/>
              </a:ext>
            </a:extLst>
          </p:cNvPr>
          <p:cNvSpPr txBox="1"/>
          <p:nvPr/>
        </p:nvSpPr>
        <p:spPr>
          <a:xfrm>
            <a:off x="947737" y="1592263"/>
            <a:ext cx="6148978" cy="68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Aft>
                <a:spcPts val="2000"/>
              </a:spcAft>
            </a:pPr>
            <a:r>
              <a:rPr lang="pt-BR" sz="2800" b="1" dirty="0">
                <a:solidFill>
                  <a:srgbClr val="184286"/>
                </a:solidFill>
                <a:latin typeface="Montserrat" pitchFamily="2" charset="77"/>
              </a:rPr>
              <a:t>Novo portal do </a:t>
            </a:r>
            <a:r>
              <a:rPr lang="pt-BR" sz="2800" b="1" dirty="0" err="1">
                <a:solidFill>
                  <a:srgbClr val="184286"/>
                </a:solidFill>
                <a:latin typeface="Montserrat" pitchFamily="2" charset="77"/>
              </a:rPr>
              <a:t>Tecnoprev</a:t>
            </a:r>
            <a:endParaRPr lang="pt-BR" sz="1700" b="0" i="0" dirty="0">
              <a:solidFill>
                <a:srgbClr val="3C6DA7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42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C8170-AE55-AE3C-E913-0086C327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Planos de Saúde: Seguros Unimed</a:t>
            </a:r>
          </a:p>
        </p:txBody>
      </p:sp>
      <p:sp>
        <p:nvSpPr>
          <p:cNvPr id="30" name="Espaço Reservado para Conteúdo 3">
            <a:extLst>
              <a:ext uri="{FF2B5EF4-FFF2-40B4-BE49-F238E27FC236}">
                <a16:creationId xmlns:a16="http://schemas.microsoft.com/office/drawing/2014/main" id="{90DE0ADF-CCAD-74D7-B834-3DE4F3D9647B}"/>
              </a:ext>
            </a:extLst>
          </p:cNvPr>
          <p:cNvSpPr txBox="1">
            <a:spLocks/>
          </p:cNvSpPr>
          <p:nvPr/>
        </p:nvSpPr>
        <p:spPr>
          <a:xfrm>
            <a:off x="947738" y="1592263"/>
            <a:ext cx="6868689" cy="19296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F730C7A5-7228-2E03-C82C-D433EC120812}"/>
              </a:ext>
            </a:extLst>
          </p:cNvPr>
          <p:cNvSpPr txBox="1">
            <a:spLocks/>
          </p:cNvSpPr>
          <p:nvPr/>
        </p:nvSpPr>
        <p:spPr>
          <a:xfrm>
            <a:off x="947737" y="3356849"/>
            <a:ext cx="5508626" cy="2816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Clr>
                <a:schemeClr val="bg1"/>
              </a:buClr>
            </a:pPr>
            <a:r>
              <a:rPr lang="pt-BR" sz="1800" dirty="0"/>
              <a:t>Operadora credenciada em 2022.</a:t>
            </a:r>
            <a:endParaRPr lang="pt-B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</a:pPr>
            <a:r>
              <a:rPr lang="pt-BR" dirty="0"/>
              <a:t>A Mútua disponibiliza a seus associados 5 produtos via contrato coletivo por adesão, com produtos com e sem coparticipação.</a:t>
            </a:r>
          </a:p>
          <a:p>
            <a:pPr marL="0" marR="0" lvl="1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itchFamily="2" charset="77"/>
              </a:rPr>
              <a:t>Credenciamento de operadoras regionais para ampliação da oferta dos planos aos associados.</a:t>
            </a:r>
          </a:p>
          <a:p>
            <a:pPr marL="0"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defRPr/>
            </a:pPr>
            <a:r>
              <a:rPr lang="pt-BR" dirty="0"/>
              <a:t>Novo plano Unimed Teresina.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</a:endParaRPr>
          </a:p>
          <a:p>
            <a:pPr marL="180000" marR="0" lvl="1" indent="-1800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itchFamily="2" charset="77"/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AB807242-4F07-314F-05BD-5D3E4652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1592263"/>
            <a:ext cx="3638894" cy="1364585"/>
          </a:xfrm>
          <a:prstGeom prst="rect">
            <a:avLst/>
          </a:prstGeom>
        </p:spPr>
      </p:pic>
      <p:sp>
        <p:nvSpPr>
          <p:cNvPr id="34" name="Espaço Reservado para Conteúdo 3">
            <a:extLst>
              <a:ext uri="{FF2B5EF4-FFF2-40B4-BE49-F238E27FC236}">
                <a16:creationId xmlns:a16="http://schemas.microsoft.com/office/drawing/2014/main" id="{09880F39-D102-1EA8-E39A-F703F7B7F724}"/>
              </a:ext>
            </a:extLst>
          </p:cNvPr>
          <p:cNvSpPr txBox="1">
            <a:spLocks/>
          </p:cNvSpPr>
          <p:nvPr/>
        </p:nvSpPr>
        <p:spPr>
          <a:xfrm>
            <a:off x="6923313" y="1592263"/>
            <a:ext cx="4320949" cy="450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 indent="-180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sz="1800" b="1" kern="1200" dirty="0">
                <a:ea typeface="Calibri"/>
                <a:cs typeface="Calibri"/>
                <a:sym typeface="Calibri"/>
              </a:rPr>
              <a:t>Ampla rede de atendimento</a:t>
            </a:r>
            <a:br>
              <a:rPr lang="pt-BR" sz="1600" b="1" kern="1200" dirty="0">
                <a:ea typeface="Calibri"/>
                <a:cs typeface="Calibri"/>
                <a:sym typeface="Calibri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Cobertura em 84% o país, por meio do sistema de cooperativa médica.</a:t>
            </a:r>
          </a:p>
          <a:p>
            <a:pPr marL="180000" lvl="1" indent="-1800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Sem cobrança de Taxa de Adesão</a:t>
            </a:r>
          </a:p>
          <a:p>
            <a:pPr marL="180000" lvl="1" indent="-1800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Remissão</a:t>
            </a:r>
            <a:br>
              <a:rPr kumimoji="0" lang="pt-B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Em caso de falecimento do titular, garante atendimento médico-hospitalar por mais um ano aos dependentes inscritos no plano.</a:t>
            </a:r>
          </a:p>
          <a:p>
            <a:pPr marL="180000" lvl="1" indent="-1800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pt-BR" sz="1800" b="1" kern="1200" dirty="0">
                <a:ea typeface="Calibri"/>
                <a:cs typeface="Calibri"/>
                <a:sym typeface="Calibri"/>
              </a:rPr>
              <a:t>Reembolso</a:t>
            </a:r>
            <a:br>
              <a:rPr lang="pt-BR" sz="1600" b="1" kern="1200" dirty="0">
                <a:ea typeface="Calibri"/>
                <a:cs typeface="Calibri"/>
                <a:sym typeface="Calibri"/>
              </a:rPr>
            </a:b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Escolha onde quer ser atendido. Reembolso por procedimentos, consultas e internações</a:t>
            </a: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.</a:t>
            </a:r>
          </a:p>
          <a:p>
            <a:pPr marL="180000" lvl="1" indent="-18000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alibri"/>
                <a:cs typeface="Calibri"/>
                <a:sym typeface="Calibri"/>
              </a:rPr>
              <a:t>Parceria de descontos com farmácias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80000" marR="0" lvl="1" indent="-1800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377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402D5-36DF-DFC0-95EF-69BA10301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Planos de Saúde: Operadoras</a:t>
            </a:r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CB09027-8075-B9FE-1968-0D7C4ACD7FC2}"/>
              </a:ext>
            </a:extLst>
          </p:cNvPr>
          <p:cNvSpPr txBox="1">
            <a:spLocks/>
          </p:cNvSpPr>
          <p:nvPr/>
        </p:nvSpPr>
        <p:spPr>
          <a:xfrm>
            <a:off x="947738" y="1592263"/>
            <a:ext cx="6868689" cy="192965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200" b="1" dirty="0">
                <a:solidFill>
                  <a:srgbClr val="184286"/>
                </a:solidFill>
              </a:rPr>
              <a:t>Renovação dos planos vigentes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184286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938C5D82-11E8-0CED-D431-9BB134FCE7B3}"/>
              </a:ext>
            </a:extLst>
          </p:cNvPr>
          <p:cNvSpPr txBox="1">
            <a:spLocks/>
          </p:cNvSpPr>
          <p:nvPr/>
        </p:nvSpPr>
        <p:spPr>
          <a:xfrm>
            <a:off x="947738" y="2121683"/>
            <a:ext cx="8208961" cy="45094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defRPr/>
            </a:pPr>
            <a:r>
              <a:rPr lang="pt-BR" kern="1200" dirty="0">
                <a:solidFill>
                  <a:srgbClr val="3C6DA7"/>
                </a:solidFill>
                <a:ea typeface="Calibri"/>
                <a:cs typeface="Calibri"/>
                <a:sym typeface="Calibri"/>
              </a:rPr>
              <a:t>Administradoras de planos de saúde, </a:t>
            </a:r>
            <a:r>
              <a:rPr lang="pt-BR" kern="1200" dirty="0" err="1">
                <a:solidFill>
                  <a:srgbClr val="3C6DA7"/>
                </a:solidFill>
                <a:ea typeface="Calibri"/>
                <a:cs typeface="Calibri"/>
                <a:sym typeface="Calibri"/>
              </a:rPr>
              <a:t>c</a:t>
            </a:r>
            <a:r>
              <a:rPr kumimoji="0" lang="pt-BR" b="0" i="0" u="none" strike="noStrike" kern="1200" cap="none" spc="0" normalizeH="0" baseline="0" noProof="0" dirty="0" err="1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</a:rPr>
              <a:t>redenciadas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</a:rPr>
              <a:t> em 2017,</a:t>
            </a:r>
            <a:r>
              <a:rPr lang="pt-BR" kern="1200" dirty="0">
                <a:solidFill>
                  <a:srgbClr val="3C6DA7"/>
                </a:solidFill>
              </a:rPr>
              <a:t>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</a:rPr>
              <a:t>para oferta de planos de saúde das principais operadoras em estados específicos:</a:t>
            </a:r>
          </a:p>
        </p:txBody>
      </p:sp>
      <p:pic>
        <p:nvPicPr>
          <p:cNvPr id="12" name="Google Shape;464;g19adc0caaae_0_233" descr="Logotipo&#10;&#10;Descrição gerada automaticamente">
            <a:extLst>
              <a:ext uri="{FF2B5EF4-FFF2-40B4-BE49-F238E27FC236}">
                <a16:creationId xmlns:a16="http://schemas.microsoft.com/office/drawing/2014/main" id="{E5C5BF40-7D52-1681-1F72-8C378A6E77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80519" y="3353517"/>
            <a:ext cx="2055975" cy="63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65;g19adc0caaae_0_233">
            <a:extLst>
              <a:ext uri="{FF2B5EF4-FFF2-40B4-BE49-F238E27FC236}">
                <a16:creationId xmlns:a16="http://schemas.microsoft.com/office/drawing/2014/main" id="{A220CCDC-1688-3C62-3BF4-969C686CC3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2685" y="3075447"/>
            <a:ext cx="1853353" cy="118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66;g19adc0caaae_0_233" descr="Uma imagem contendo Logotipo&#10;&#10;Descrição gerada automaticamente">
            <a:extLst>
              <a:ext uri="{FF2B5EF4-FFF2-40B4-BE49-F238E27FC236}">
                <a16:creationId xmlns:a16="http://schemas.microsoft.com/office/drawing/2014/main" id="{2700B46D-94A9-FF35-6B20-7B88FB0CF9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2083" y="3247081"/>
            <a:ext cx="2536265" cy="84524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Tabela 18">
            <a:extLst>
              <a:ext uri="{FF2B5EF4-FFF2-40B4-BE49-F238E27FC236}">
                <a16:creationId xmlns:a16="http://schemas.microsoft.com/office/drawing/2014/main" id="{608FF285-4D6C-43E3-B8C5-695B85F4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40954"/>
              </p:ext>
            </p:extLst>
          </p:nvPr>
        </p:nvGraphicFramePr>
        <p:xfrm>
          <a:off x="947738" y="4624068"/>
          <a:ext cx="3244954" cy="139732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45220">
                  <a:extLst>
                    <a:ext uri="{9D8B030D-6E8A-4147-A177-3AD203B41FA5}">
                      <a16:colId xmlns:a16="http://schemas.microsoft.com/office/drawing/2014/main" val="85816451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val="1195346605"/>
                    </a:ext>
                  </a:extLst>
                </a:gridCol>
              </a:tblGrid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Sul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PR, SC e 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9199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Sudeste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MG, SP, RJ e 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215945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Centro-Oeste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DF, GO MT e 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7044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Nordeste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AL, BA, CE, PE, PB, RN e 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740745"/>
                  </a:ext>
                </a:extLst>
              </a:tr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Norte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AM e AP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99097"/>
                  </a:ext>
                </a:extLst>
              </a:tr>
            </a:tbl>
          </a:graphicData>
        </a:graphic>
      </p:graphicFrame>
      <p:graphicFrame>
        <p:nvGraphicFramePr>
          <p:cNvPr id="22" name="Tabela 18">
            <a:extLst>
              <a:ext uri="{FF2B5EF4-FFF2-40B4-BE49-F238E27FC236}">
                <a16:creationId xmlns:a16="http://schemas.microsoft.com/office/drawing/2014/main" id="{14DD5565-9F44-B1A5-8E8A-6D6F466FD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97547"/>
              </p:ext>
            </p:extLst>
          </p:nvPr>
        </p:nvGraphicFramePr>
        <p:xfrm>
          <a:off x="4466884" y="4624068"/>
          <a:ext cx="3244954" cy="27946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45220">
                  <a:extLst>
                    <a:ext uri="{9D8B030D-6E8A-4147-A177-3AD203B41FA5}">
                      <a16:colId xmlns:a16="http://schemas.microsoft.com/office/drawing/2014/main" val="85816451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val="1195346605"/>
                    </a:ext>
                  </a:extLst>
                </a:gridCol>
              </a:tblGrid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Sul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PR, SC e 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339199"/>
                  </a:ext>
                </a:extLst>
              </a:tr>
            </a:tbl>
          </a:graphicData>
        </a:graphic>
      </p:graphicFrame>
      <p:graphicFrame>
        <p:nvGraphicFramePr>
          <p:cNvPr id="23" name="Tabela 18">
            <a:extLst>
              <a:ext uri="{FF2B5EF4-FFF2-40B4-BE49-F238E27FC236}">
                <a16:creationId xmlns:a16="http://schemas.microsoft.com/office/drawing/2014/main" id="{45C8F99C-744F-5738-729E-0B0C5891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47015"/>
              </p:ext>
            </p:extLst>
          </p:nvPr>
        </p:nvGraphicFramePr>
        <p:xfrm>
          <a:off x="7986029" y="4624068"/>
          <a:ext cx="3244954" cy="279464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145220">
                  <a:extLst>
                    <a:ext uri="{9D8B030D-6E8A-4147-A177-3AD203B41FA5}">
                      <a16:colId xmlns:a16="http://schemas.microsoft.com/office/drawing/2014/main" val="85816451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val="1195346605"/>
                    </a:ext>
                  </a:extLst>
                </a:gridCol>
              </a:tblGrid>
              <a:tr h="279464"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Sudeste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b="0" dirty="0">
                          <a:solidFill>
                            <a:srgbClr val="3C6DA7"/>
                          </a:solidFill>
                          <a:latin typeface="Montserrat" pitchFamily="2" charset="77"/>
                        </a:rPr>
                        <a:t>SP, RJ e 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84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215945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6BAEF4AF-BE47-2CEC-0945-59EFCC4263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5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81D2C000-9A98-7016-7D03-645173A90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592263"/>
            <a:ext cx="10148433" cy="4429125"/>
          </a:xfrm>
        </p:spPr>
        <p:txBody>
          <a:bodyPr anchor="t" anchorCtr="0"/>
          <a:lstStyle/>
          <a:p>
            <a:r>
              <a:rPr lang="pt-BR" dirty="0">
                <a:solidFill>
                  <a:schemeClr val="bg1"/>
                </a:solidFill>
              </a:rPr>
              <a:t>O Divulga Mútua é uma das ações de comunicação da Mútua, realizada através do patrocínio a eventos, cursos, treinamentos e publicações entre outras atividades de divulgação.</a:t>
            </a:r>
          </a:p>
          <a:p>
            <a:pPr marL="1350000">
              <a:lnSpc>
                <a:spcPct val="100000"/>
              </a:lnSpc>
              <a:spcBef>
                <a:spcPts val="3200"/>
              </a:spcBef>
            </a:pPr>
            <a:r>
              <a:rPr lang="pt-BR" sz="3600" b="1" dirty="0" err="1">
                <a:solidFill>
                  <a:schemeClr val="bg1"/>
                </a:solidFill>
              </a:rPr>
              <a:t>R</a:t>
            </a:r>
            <a:r>
              <a:rPr lang="pt-BR" sz="3600" b="1" dirty="0">
                <a:solidFill>
                  <a:schemeClr val="bg1"/>
                </a:solidFill>
              </a:rPr>
              <a:t>$ 7.800.000,00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destinados</a:t>
            </a:r>
          </a:p>
          <a:p>
            <a:pPr marL="1350000">
              <a:lnSpc>
                <a:spcPct val="100000"/>
              </a:lnSpc>
              <a:spcBef>
                <a:spcPts val="3200"/>
              </a:spcBef>
            </a:pPr>
            <a:r>
              <a:rPr lang="pt-BR" sz="3600" b="1" dirty="0">
                <a:solidFill>
                  <a:schemeClr val="bg1"/>
                </a:solidFill>
              </a:rPr>
              <a:t>597</a:t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eventos, cursos e palestras</a:t>
            </a:r>
          </a:p>
          <a:p>
            <a:pPr marL="1350000">
              <a:lnSpc>
                <a:spcPct val="100000"/>
              </a:lnSpc>
              <a:spcBef>
                <a:spcPts val="3200"/>
              </a:spcBef>
            </a:pPr>
            <a:r>
              <a:rPr lang="pt-BR" sz="3600" b="1" dirty="0">
                <a:solidFill>
                  <a:schemeClr val="bg1"/>
                </a:solidFill>
              </a:rPr>
              <a:t>310</a:t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entidades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pt-BR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pt-BR" sz="18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B5CA2A0-A4DE-7142-C5AE-F6A04CF58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373674"/>
            <a:ext cx="2676911" cy="85060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10BEBD6-8E21-39BD-81AB-4E2A1C1AE4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8188" y="3790291"/>
            <a:ext cx="983509" cy="98350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E0B076-3F86-4C90-46D7-815A1B005D3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8188" y="5026855"/>
            <a:ext cx="983509" cy="983509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0A6D0A0-79A8-CCB3-4C52-B4158B3162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8188" y="2594917"/>
            <a:ext cx="983509" cy="98350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5A9B7B-331F-0913-D930-F4B5BC5302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156700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08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F7D711-6559-BF1E-5FC9-2A044F59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3C6DA7"/>
                </a:solidFill>
              </a:rPr>
              <a:t>Capacitação e Desenvolvimento Profissional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60B547AC-5858-CDB1-0C89-8A7E940D7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57" y="3385758"/>
            <a:ext cx="1515572" cy="8743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05E56F-351E-166F-53E8-6A7C930FA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8" y="1592263"/>
            <a:ext cx="1277024" cy="693850"/>
          </a:xfrm>
          <a:prstGeom prst="rect">
            <a:avLst/>
          </a:prstGeom>
        </p:spPr>
      </p:pic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9B83CCBF-1572-3EC9-0154-34E9434C40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21134" y="1524013"/>
            <a:ext cx="4787900" cy="1447499"/>
          </a:xfrm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Profissional Empreendedor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184286"/>
              </a:solidFill>
              <a:effectLst/>
              <a:uLnTx/>
              <a:uFillTx/>
              <a:ea typeface="Calibri" panose="020F0502020204030204" pitchFamily="34" charset="0"/>
            </a:endParaRPr>
          </a:p>
          <a:p>
            <a:pPr marL="285750" marR="0" lvl="0" indent="-285750" algn="l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155 profissionais capacitados</a:t>
            </a:r>
          </a:p>
          <a:p>
            <a:pPr marL="285750" marR="0" lvl="0" indent="-285750" algn="l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50 profissionais certificados </a:t>
            </a:r>
            <a:r>
              <a:rPr lang="pt-BR" sz="1600" dirty="0" err="1">
                <a:solidFill>
                  <a:srgbClr val="3C6DA7"/>
                </a:solidFill>
                <a:cs typeface="Times New Roman" panose="02020603050405020304" pitchFamily="18" charset="0"/>
              </a:rPr>
              <a:t>Empretec</a:t>
            </a:r>
            <a:endParaRPr lang="pt-BR" sz="1600" dirty="0">
              <a:solidFill>
                <a:srgbClr val="3C6DA7"/>
              </a:solidFill>
              <a:cs typeface="Times New Roman" panose="02020603050405020304" pitchFamily="18" charset="0"/>
            </a:endParaRPr>
          </a:p>
          <a:p>
            <a:pPr marL="285750" marR="0" lvl="0" indent="-285750" algn="l" defTabSz="60963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cs typeface="Times New Roman" panose="02020603050405020304" pitchFamily="18" charset="0"/>
              </a:rPr>
              <a:t>R</a:t>
            </a: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cs typeface="Times New Roman" panose="02020603050405020304" pitchFamily="18" charset="0"/>
              </a:rPr>
              <a:t>$ 109 mil</a:t>
            </a: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 investidos no programa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3C6DA7"/>
              </a:solidFill>
              <a:effectLst/>
              <a:uLnTx/>
              <a:uFillTx/>
            </a:endParaRP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5224D3CF-EF5D-BFA3-825C-21EDD97782EC}"/>
              </a:ext>
            </a:extLst>
          </p:cNvPr>
          <p:cNvSpPr txBox="1">
            <a:spLocks/>
          </p:cNvSpPr>
          <p:nvPr/>
        </p:nvSpPr>
        <p:spPr>
          <a:xfrm>
            <a:off x="2596421" y="3529337"/>
            <a:ext cx="4787900" cy="299528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63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/>
            </a:pPr>
            <a:r>
              <a:rPr lang="pt-BR" sz="1800" b="1" dirty="0">
                <a:solidFill>
                  <a:srgbClr val="18428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Jornada BIM</a:t>
            </a:r>
            <a:endParaRPr lang="pt-BR" sz="1800" dirty="0">
              <a:solidFill>
                <a:srgbClr val="184286"/>
              </a:solidFill>
              <a:ea typeface="Calibri" panose="020F0502020204030204" pitchFamily="34" charset="0"/>
            </a:endParaRPr>
          </a:p>
          <a:p>
            <a:pPr marL="285750" indent="-285750" defTabSz="609630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3C6D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Destinado </a:t>
            </a:r>
            <a:r>
              <a:rPr lang="pt-BR" sz="1600" dirty="0" err="1">
                <a:solidFill>
                  <a:srgbClr val="3C6D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1600" dirty="0">
                <a:solidFill>
                  <a:srgbClr val="3C6DA7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$ 330 mil para o programa</a:t>
            </a:r>
          </a:p>
          <a:p>
            <a:pPr marL="285750" indent="-285750" defTabSz="609630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Módulo 1 (Imersão BIM):</a:t>
            </a:r>
            <a:b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151 participantes</a:t>
            </a:r>
          </a:p>
          <a:p>
            <a:pPr marL="285750" indent="-285750" defTabSz="609630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Módulo 2 (Tecnologias BIM):</a:t>
            </a:r>
            <a:b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80 participantes</a:t>
            </a:r>
          </a:p>
          <a:p>
            <a:pPr marL="285750" indent="-285750" defTabSz="609630">
              <a:lnSpc>
                <a:spcPct val="120000"/>
              </a:lnSpc>
              <a:spcBef>
                <a:spcPts val="0"/>
              </a:spcBef>
              <a:spcAft>
                <a:spcPts val="25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Módulo 3 (Piloto BIM):</a:t>
            </a:r>
            <a:b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</a:br>
            <a:r>
              <a:rPr lang="pt-BR" sz="1600" dirty="0">
                <a:solidFill>
                  <a:srgbClr val="3C6DA7"/>
                </a:solidFill>
                <a:cs typeface="Times New Roman" panose="02020603050405020304" pitchFamily="18" charset="0"/>
              </a:rPr>
              <a:t>a definir</a:t>
            </a:r>
            <a:endParaRPr lang="pt-BR" sz="1600" dirty="0">
              <a:solidFill>
                <a:srgbClr val="3C6DA7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96F6CA0-2BF7-0301-6397-B077B3E1EA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7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496DB40-228D-73F6-C3D0-0856BBD7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Clube de Vantagens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F1A08EE-1802-0E6A-7EAB-AD86D6810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92263"/>
            <a:ext cx="2831094" cy="1060321"/>
          </a:xfrm>
          <a:prstGeom prst="rect">
            <a:avLst/>
          </a:prstGeom>
        </p:spPr>
      </p:pic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7C7AA945-3C95-6C5A-FAAD-214BA54BE017}"/>
              </a:ext>
            </a:extLst>
          </p:cNvPr>
          <p:cNvSpPr txBox="1">
            <a:spLocks/>
          </p:cNvSpPr>
          <p:nvPr/>
        </p:nvSpPr>
        <p:spPr>
          <a:xfrm>
            <a:off x="947737" y="3163331"/>
            <a:ext cx="5235349" cy="4378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Conta com mais de 300 empresas parceiras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Descontos e promoções exclusivas para os associados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Diversos segmentos: turismo, educação, automóveis, hotéis, eletrodomésticos, eletrônicos e muito mais!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2984B4-B7F9-A902-31F4-E95E8F8F13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6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496DB40-228D-73F6-C3D0-0856BBD7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Clube de Vantagens</a:t>
            </a:r>
          </a:p>
        </p:txBody>
      </p:sp>
      <p:pic>
        <p:nvPicPr>
          <p:cNvPr id="7" name="Imagem 6" descr="Desenho com traços pretos em fundo branco&#10;&#10;Descrição gerada automaticamente com confiança baixa">
            <a:extLst>
              <a:ext uri="{FF2B5EF4-FFF2-40B4-BE49-F238E27FC236}">
                <a16:creationId xmlns:a16="http://schemas.microsoft.com/office/drawing/2014/main" id="{256EB1BB-6520-A7B1-CDEC-E84DF271E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39" y="1944129"/>
            <a:ext cx="2605483" cy="774357"/>
          </a:xfrm>
          <a:prstGeom prst="rect">
            <a:avLst/>
          </a:prstGeom>
        </p:spPr>
      </p:pic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839D1099-0AC8-70DE-7252-2ABC97193ADA}"/>
              </a:ext>
            </a:extLst>
          </p:cNvPr>
          <p:cNvSpPr txBox="1">
            <a:spLocks/>
          </p:cNvSpPr>
          <p:nvPr/>
        </p:nvSpPr>
        <p:spPr>
          <a:xfrm>
            <a:off x="947737" y="3163331"/>
            <a:ext cx="5799051" cy="43784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+ de 500 destinos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+ de 2 mil opções de pacotes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Todas as cias aéreas que operam no Brasil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+ de 250 mil hotéis</a:t>
            </a:r>
          </a:p>
          <a:p>
            <a:pPr marL="180000" indent="-180000" defTabSz="609630">
              <a:spcBef>
                <a:spcPts val="0"/>
              </a:spcBef>
              <a:spcAft>
                <a:spcPts val="1000"/>
              </a:spcAft>
              <a:buClr>
                <a:srgbClr val="184286"/>
              </a:buClr>
              <a:buFont typeface="Wingdings" pitchFamily="2" charset="2"/>
              <a:buChar char="§"/>
              <a:defRPr/>
            </a:pPr>
            <a:r>
              <a:rPr lang="pt-BR" dirty="0">
                <a:cs typeface="Times New Roman" panose="02020603050405020304" pitchFamily="18" charset="0"/>
              </a:rPr>
              <a:t>+ de 50 mil serviços, passeis e atrações  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9F24ED-1B48-8CF9-5E6D-2460DC604A1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82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5">
            <a:extLst>
              <a:ext uri="{FF2B5EF4-FFF2-40B4-BE49-F238E27FC236}">
                <a16:creationId xmlns:a16="http://schemas.microsoft.com/office/drawing/2014/main" id="{D8A3E8A2-54AE-0280-7AB4-80292A139D18}"/>
              </a:ext>
            </a:extLst>
          </p:cNvPr>
          <p:cNvSpPr txBox="1">
            <a:spLocks/>
          </p:cNvSpPr>
          <p:nvPr/>
        </p:nvSpPr>
        <p:spPr>
          <a:xfrm>
            <a:off x="947737" y="1592263"/>
            <a:ext cx="5508626" cy="45868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800" dirty="0"/>
              <a:t>Convênio com a ABNT oferece descontos na aquisição de normas e cursos da Instituição.</a:t>
            </a:r>
          </a:p>
          <a:p>
            <a:pPr>
              <a:spcBef>
                <a:spcPts val="0"/>
              </a:spcBef>
            </a:pPr>
            <a:endParaRPr lang="pt-BR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dirty="0">
                <a:effectLst/>
              </a:rPr>
              <a:t>Além disso, downloads em PDF seguro, impressão</a:t>
            </a:r>
            <a:br>
              <a:rPr lang="pt-BR" sz="1600" b="0" i="0" dirty="0">
                <a:effectLst/>
              </a:rPr>
            </a:br>
            <a:r>
              <a:rPr lang="pt-BR" sz="1600" b="0" i="0" dirty="0">
                <a:effectLst/>
              </a:rPr>
              <a:t>de textos completos ou partes das Normas e</a:t>
            </a:r>
            <a:br>
              <a:rPr lang="pt-BR" sz="1600" b="0" i="0" dirty="0">
                <a:effectLst/>
              </a:rPr>
            </a:br>
            <a:r>
              <a:rPr lang="pt-BR" sz="1600" b="0" i="0" dirty="0">
                <a:effectLst/>
              </a:rPr>
              <a:t>acesso a aproximadamente 250.000 documentos</a:t>
            </a:r>
            <a:br>
              <a:rPr lang="pt-BR" sz="1600" b="0" i="0" dirty="0">
                <a:effectLst/>
              </a:rPr>
            </a:br>
            <a:r>
              <a:rPr lang="pt-BR" sz="1600" b="0" i="0" dirty="0">
                <a:effectLst/>
              </a:rPr>
              <a:t>do banco de dados.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dirty="0">
                <a:effectLst/>
              </a:rPr>
              <a:t>Para aquisição das normas e cursos com descontos é preciso apenas preencher um cadastro no portal da parceria com a ABNT, cujo link está no site da Mútua.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5F974417-3B44-5C4A-5168-B97B78095814}"/>
              </a:ext>
            </a:extLst>
          </p:cNvPr>
          <p:cNvCxnSpPr>
            <a:cxnSpLocks/>
          </p:cNvCxnSpPr>
          <p:nvPr/>
        </p:nvCxnSpPr>
        <p:spPr>
          <a:xfrm>
            <a:off x="947738" y="2936810"/>
            <a:ext cx="535444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B3BA35D-7E1D-7316-9E21-9B51A086B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9" y="437762"/>
            <a:ext cx="1654496" cy="7072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18FFD78-DDFF-D4E4-C562-98D10E3F62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21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C856982-59AE-E9D3-0225-56C28D1F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409350"/>
            <a:ext cx="4035323" cy="4586872"/>
          </a:xfrm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3200" dirty="0"/>
              <a:t>Benefícios Sociais,</a:t>
            </a:r>
            <a:br>
              <a:rPr lang="pt-BR" sz="3200" dirty="0"/>
            </a:br>
            <a:r>
              <a:rPr lang="pt-BR" sz="3200" dirty="0"/>
              <a:t>Culturais, Convênios</a:t>
            </a:r>
            <a:br>
              <a:rPr lang="pt-BR" sz="3200" dirty="0"/>
            </a:br>
            <a:r>
              <a:rPr lang="pt-BR" sz="3200" dirty="0"/>
              <a:t>e Financeiros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t-BR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/>
              <a:t>A Mútua – Caixa de Assistência</a:t>
            </a:r>
            <a:br>
              <a:rPr lang="pt-BR" dirty="0"/>
            </a:br>
            <a:r>
              <a:rPr lang="pt-BR" dirty="0"/>
              <a:t>dos Profissionais do Crea é uma </a:t>
            </a:r>
            <a:r>
              <a:rPr lang="pt-BR" b="1" dirty="0">
                <a:solidFill>
                  <a:srgbClr val="184286"/>
                </a:solidFill>
              </a:rPr>
              <a:t>sociedade civil sem fins lucrativos</a:t>
            </a:r>
            <a:r>
              <a:rPr lang="pt-BR" dirty="0"/>
              <a:t>, criada pelo Conselho Federal de Engenharia e Agronomia (</a:t>
            </a:r>
            <a:r>
              <a:rPr lang="pt-BR" dirty="0" err="1"/>
              <a:t>Confea</a:t>
            </a:r>
            <a:r>
              <a:rPr lang="pt-BR" dirty="0"/>
              <a:t>).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8EA5F020-153F-99B9-B74D-E67692EF4F9F}"/>
              </a:ext>
            </a:extLst>
          </p:cNvPr>
          <p:cNvCxnSpPr/>
          <p:nvPr/>
        </p:nvCxnSpPr>
        <p:spPr>
          <a:xfrm>
            <a:off x="947738" y="3432146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39582D5-46D0-DBC6-C18E-23DA85D0F8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5963" y="6331858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1">
            <a:extLst>
              <a:ext uri="{FF2B5EF4-FFF2-40B4-BE49-F238E27FC236}">
                <a16:creationId xmlns:a16="http://schemas.microsoft.com/office/drawing/2014/main" id="{0B001D36-E7BA-5B4E-8CB2-868D7E73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955120"/>
            <a:ext cx="10296525" cy="4429125"/>
          </a:xfrm>
        </p:spPr>
        <p:txBody>
          <a:bodyPr anchor="t" anchorCtr="0"/>
          <a:lstStyle/>
          <a:p>
            <a:pPr marL="1350000">
              <a:lnSpc>
                <a:spcPct val="100000"/>
              </a:lnSpc>
              <a:spcBef>
                <a:spcPts val="3200"/>
              </a:spcBef>
            </a:pPr>
            <a:r>
              <a:rPr lang="pt-BR" sz="3600" b="1" dirty="0">
                <a:solidFill>
                  <a:schemeClr val="bg1"/>
                </a:solidFill>
              </a:rPr>
              <a:t>11 regionais assistidas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AC, AL, AP, AM, PB, PI, RN, RO, RR, SE e TO</a:t>
            </a:r>
          </a:p>
          <a:p>
            <a:pPr marL="1350000">
              <a:lnSpc>
                <a:spcPct val="100000"/>
              </a:lnSpc>
              <a:spcBef>
                <a:spcPts val="4600"/>
              </a:spcBef>
            </a:pPr>
            <a:r>
              <a:rPr lang="pt-BR" sz="3600" b="1" dirty="0" err="1">
                <a:solidFill>
                  <a:schemeClr val="bg1"/>
                </a:solidFill>
              </a:rPr>
              <a:t>R</a:t>
            </a:r>
            <a:r>
              <a:rPr lang="pt-BR" sz="3600" b="1" dirty="0">
                <a:solidFill>
                  <a:schemeClr val="bg1"/>
                </a:solidFill>
              </a:rPr>
              <a:t>$ 20 milhões</a:t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serão disponibilizados até 2024</a:t>
            </a:r>
          </a:p>
          <a:p>
            <a:pPr marL="1350000">
              <a:lnSpc>
                <a:spcPct val="100000"/>
              </a:lnSpc>
              <a:spcBef>
                <a:spcPts val="4600"/>
              </a:spcBef>
            </a:pPr>
            <a:r>
              <a:rPr lang="pt-BR" sz="3600" b="1" dirty="0">
                <a:solidFill>
                  <a:schemeClr val="bg1"/>
                </a:solidFill>
              </a:rPr>
              <a:t>8,2 milhões</a:t>
            </a:r>
            <a:br>
              <a:rPr lang="pt-BR" sz="105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foram repassados em 2022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pt-BR" sz="1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lang="pt-BR" sz="18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06E8024-E38D-CDAF-00AF-CE071326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8188" y="4714003"/>
            <a:ext cx="983509" cy="983509"/>
          </a:xfrm>
          <a:prstGeom prst="rect">
            <a:avLst/>
          </a:prstGeom>
        </p:spPr>
      </p:pic>
      <p:pic>
        <p:nvPicPr>
          <p:cNvPr id="13" name="Imagem 12" descr="Desenho com traços pretos em fundo branco e letras pretas&#10;&#10;Descrição gerada automaticamente com confiança baixa">
            <a:extLst>
              <a:ext uri="{FF2B5EF4-FFF2-40B4-BE49-F238E27FC236}">
                <a16:creationId xmlns:a16="http://schemas.microsoft.com/office/drawing/2014/main" id="{9BD9F1B9-1585-B8B3-CC05-AB44145B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8" y="355601"/>
            <a:ext cx="3613754" cy="88537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94D9091-E2A3-E616-C29F-04DAA827D6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08188" y="3317956"/>
            <a:ext cx="983509" cy="98350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2B89F3-8B0D-B046-E4D6-E2D67510791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8188" y="1876107"/>
            <a:ext cx="983509" cy="98350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8FD3B2A-E7F1-1240-454D-1F3716EEA2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55831" y="6233978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53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819BA6-AA39-7760-AD00-AF799D0AB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Ética e Transparência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F68919-FA0D-B0EB-221C-CF2DB6F30B9C}"/>
              </a:ext>
            </a:extLst>
          </p:cNvPr>
          <p:cNvSpPr txBox="1"/>
          <p:nvPr/>
        </p:nvSpPr>
        <p:spPr>
          <a:xfrm>
            <a:off x="947739" y="2196872"/>
            <a:ext cx="5264376" cy="3824516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Agenda Institucional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Análises estratégicas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Associados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Dados Financeiros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Benefícios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Carta de serviços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Contratos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Convênios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Divulga Mútua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Estrutura organizacional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Fale conosco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Grupos de Trabalho e Comissões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Licitações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Orçamento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PCCS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Perguntas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Processo seletivo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Relação de pessoal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Relatório de gestão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Sessão Publica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300" i="0" u="none" strike="noStrike" kern="1200" cap="none" spc="0" normalizeH="0" baseline="0" noProof="0" dirty="0">
                <a:ln>
                  <a:noFill/>
                </a:ln>
                <a:solidFill>
                  <a:srgbClr val="3C6DA7"/>
                </a:solidFill>
                <a:effectLst/>
                <a:uLnTx/>
                <a:uFillTx/>
                <a:latin typeface="Montserrat" pitchFamily="2" charset="77"/>
              </a:rPr>
              <a:t>Viagens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DD6A4B0-8B70-B618-356F-4CA5F118892A}"/>
              </a:ext>
            </a:extLst>
          </p:cNvPr>
          <p:cNvSpPr txBox="1"/>
          <p:nvPr/>
        </p:nvSpPr>
        <p:spPr>
          <a:xfrm>
            <a:off x="947738" y="1592263"/>
            <a:ext cx="6096000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Painéis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184286"/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160711E-6299-2728-5A20-DE4EAD74B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4963" y="6399440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5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5">
            <a:extLst>
              <a:ext uri="{FF2B5EF4-FFF2-40B4-BE49-F238E27FC236}">
                <a16:creationId xmlns:a16="http://schemas.microsoft.com/office/drawing/2014/main" id="{A3827C8F-9814-1A34-F87E-2B0304914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271128"/>
            <a:ext cx="4787900" cy="4586872"/>
          </a:xfrm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3200" dirty="0"/>
              <a:t>Uma solução rápida, segura e juridicamente válida da Mútua em assinaturas digitais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pt-BR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pt-BR" dirty="0"/>
              <a:t>Assine seus documentos com apenas alguns cliques de forma segura e de qualquer lugar.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FB227AD-A169-7B20-E5BC-4E72845E6954}"/>
              </a:ext>
            </a:extLst>
          </p:cNvPr>
          <p:cNvCxnSpPr/>
          <p:nvPr/>
        </p:nvCxnSpPr>
        <p:spPr>
          <a:xfrm>
            <a:off x="947738" y="4293924"/>
            <a:ext cx="430212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F443F4F8-8544-2E64-EEBD-4407CAE4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326572"/>
            <a:ext cx="2938185" cy="113211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0976E41-37F6-76BC-5315-BFF198E5F4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4963" y="6331858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3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30;p11">
            <a:extLst>
              <a:ext uri="{FF2B5EF4-FFF2-40B4-BE49-F238E27FC236}">
                <a16:creationId xmlns:a16="http://schemas.microsoft.com/office/drawing/2014/main" id="{C5CC7E03-E78F-30F7-16FE-1DFA7054335E}"/>
              </a:ext>
            </a:extLst>
          </p:cNvPr>
          <p:cNvSpPr txBox="1"/>
          <p:nvPr/>
        </p:nvSpPr>
        <p:spPr>
          <a:xfrm>
            <a:off x="9422946" y="6041119"/>
            <a:ext cx="2434092" cy="50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/>
            <a:r>
              <a:rPr lang="pt-BR" sz="1050" dirty="0">
                <a:solidFill>
                  <a:srgbClr val="3C6DA7"/>
                </a:solidFill>
                <a:effectLst/>
                <a:latin typeface="Montserrat" pitchFamily="2" charset="77"/>
              </a:rPr>
              <a:t>O Sistema </a:t>
            </a:r>
            <a:r>
              <a:rPr lang="pt-BR" sz="1050" dirty="0" err="1">
                <a:solidFill>
                  <a:srgbClr val="3C6DA7"/>
                </a:solidFill>
                <a:effectLst/>
                <a:latin typeface="Montserrat" pitchFamily="2" charset="77"/>
              </a:rPr>
              <a:t>Confea</a:t>
            </a:r>
            <a:r>
              <a:rPr lang="pt-BR" sz="1050" dirty="0">
                <a:solidFill>
                  <a:srgbClr val="3C6DA7"/>
                </a:solidFill>
                <a:effectLst/>
                <a:latin typeface="Montserrat" pitchFamily="2" charset="77"/>
              </a:rPr>
              <a:t>/Crea e Mútua apoia os Objetivos de Desenvolvimento Sustentável</a:t>
            </a:r>
          </a:p>
        </p:txBody>
      </p:sp>
    </p:spTree>
    <p:extLst>
      <p:ext uri="{BB962C8B-B14F-4D97-AF65-F5344CB8AC3E}">
        <p14:creationId xmlns:p14="http://schemas.microsoft.com/office/powerpoint/2010/main" val="108203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80A257C-EC42-4964-D383-97196694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ESG: Ambiental, Social e Governança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443FC5C-E463-4AC1-4B1E-6C40AC7A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9" y="1592264"/>
            <a:ext cx="1287926" cy="461507"/>
          </a:xfrm>
          <a:prstGeom prst="rect">
            <a:avLst/>
          </a:prstGeom>
        </p:spPr>
      </p:pic>
      <p:pic>
        <p:nvPicPr>
          <p:cNvPr id="7" name="Imagem 6" descr="Logotipo&#10;&#10;Descrição gerada automaticamente com confiança média">
            <a:extLst>
              <a:ext uri="{FF2B5EF4-FFF2-40B4-BE49-F238E27FC236}">
                <a16:creationId xmlns:a16="http://schemas.microsoft.com/office/drawing/2014/main" id="{7B67D0AC-64BE-B0F9-489C-A5DFF40FC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326" y="1281292"/>
            <a:ext cx="2045254" cy="806149"/>
          </a:xfrm>
          <a:prstGeom prst="rect">
            <a:avLst/>
          </a:prstGeom>
        </p:spPr>
      </p:pic>
      <p:pic>
        <p:nvPicPr>
          <p:cNvPr id="9" name="Imagem 8" descr="Interface gráfica do usuário, Texto&#10;&#10;Descrição gerada automaticamente com confiança média">
            <a:extLst>
              <a:ext uri="{FF2B5EF4-FFF2-40B4-BE49-F238E27FC236}">
                <a16:creationId xmlns:a16="http://schemas.microsoft.com/office/drawing/2014/main" id="{6130D127-C47C-CA0B-C2F8-7359EE6D3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738" y="4095975"/>
            <a:ext cx="1787485" cy="628422"/>
          </a:xfrm>
          <a:prstGeom prst="rect">
            <a:avLst/>
          </a:prstGeom>
        </p:spPr>
      </p:pic>
      <p:pic>
        <p:nvPicPr>
          <p:cNvPr id="11" name="Imagem 10" descr="Logotipo, nome da empresa&#10;&#10;Descrição gerada automaticamente">
            <a:extLst>
              <a:ext uri="{FF2B5EF4-FFF2-40B4-BE49-F238E27FC236}">
                <a16:creationId xmlns:a16="http://schemas.microsoft.com/office/drawing/2014/main" id="{6B7C4332-2363-58AB-9285-0B20C8698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363" y="3393339"/>
            <a:ext cx="966084" cy="6553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F665A11-5D05-08B2-1C4E-8875956B03A1}"/>
              </a:ext>
            </a:extLst>
          </p:cNvPr>
          <p:cNvSpPr txBox="1"/>
          <p:nvPr/>
        </p:nvSpPr>
        <p:spPr>
          <a:xfrm>
            <a:off x="948758" y="2205127"/>
            <a:ext cx="4786880" cy="13230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>
                <a:solidFill>
                  <a:srgbClr val="184286"/>
                </a:solidFill>
                <a:latin typeface="Montserrat" pitchFamily="2" charset="77"/>
                <a:cs typeface="JHDAJN+Arial Bold"/>
              </a:rPr>
              <a:t>Associada</a:t>
            </a:r>
          </a:p>
          <a:p>
            <a:pPr>
              <a:lnSpc>
                <a:spcPct val="12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Referência latino-americana na promoção da sustentabilidade e da responsabilidade social. Mais de 450 empresas associadas, cujo faturamento conjunto equivale a 20% do PIB.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C49502-94A4-29C1-B765-1EECE26159AE}"/>
              </a:ext>
            </a:extLst>
          </p:cNvPr>
          <p:cNvSpPr txBox="1"/>
          <p:nvPr/>
        </p:nvSpPr>
        <p:spPr>
          <a:xfrm>
            <a:off x="948758" y="4910512"/>
            <a:ext cx="4786880" cy="13199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>
                <a:solidFill>
                  <a:srgbClr val="184286"/>
                </a:solidFill>
                <a:latin typeface="Montserrat" pitchFamily="2" charset="77"/>
                <a:cs typeface="JHDAJN+Arial Bold"/>
              </a:rPr>
              <a:t>Signatária e Membro do Conselho Orientador</a:t>
            </a:r>
          </a:p>
          <a:p>
            <a:pPr>
              <a:lnSpc>
                <a:spcPct val="12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Maior iniciativa de sustentabilidade do mundo, com mais de 16 mil participantes, entre empresas e organizações distribuídas em 160 países.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95B66D-737A-2C95-7393-FA706C1DA108}"/>
              </a:ext>
            </a:extLst>
          </p:cNvPr>
          <p:cNvSpPr txBox="1"/>
          <p:nvPr/>
        </p:nvSpPr>
        <p:spPr>
          <a:xfrm>
            <a:off x="6456040" y="2181830"/>
            <a:ext cx="5046531" cy="8429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b="1" dirty="0">
                <a:solidFill>
                  <a:srgbClr val="184286"/>
                </a:solidFill>
                <a:latin typeface="Montserrat" pitchFamily="2" charset="77"/>
                <a:cs typeface="JHDAJN+Arial Bold"/>
              </a:rPr>
              <a:t>Signatária</a:t>
            </a:r>
          </a:p>
          <a:p>
            <a:pPr>
              <a:lnSpc>
                <a:spcPct val="12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Primeira entidade do Sistema </a:t>
            </a:r>
            <a:r>
              <a:rPr lang="pt-BR" sz="1300" dirty="0" err="1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Confea</a:t>
            </a: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/Crea e Mútua a aderir ao </a:t>
            </a:r>
            <a:r>
              <a:rPr lang="pt-BR" sz="1300" dirty="0" err="1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WEPs</a:t>
            </a: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 – Princípios de Empoderamento das Mulheres.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DE1961-87D7-29FD-2227-7A2E314892B9}"/>
              </a:ext>
            </a:extLst>
          </p:cNvPr>
          <p:cNvSpPr txBox="1"/>
          <p:nvPr/>
        </p:nvSpPr>
        <p:spPr>
          <a:xfrm>
            <a:off x="6456040" y="4149076"/>
            <a:ext cx="4371617" cy="2192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600" b="1" dirty="0">
                <a:solidFill>
                  <a:srgbClr val="184286"/>
                </a:solidFill>
                <a:latin typeface="Montserrat" pitchFamily="2" charset="77"/>
                <a:cs typeface="JHDAJN+Arial Bold"/>
              </a:rPr>
              <a:t>Parceira</a:t>
            </a:r>
          </a:p>
          <a:p>
            <a:pPr>
              <a:lnSpc>
                <a:spcPct val="120000"/>
              </a:lnSpc>
            </a:pPr>
            <a:r>
              <a:rPr lang="pt-BR" sz="13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Organização das Nações Unidas para a Educação, Ciência e Cultura. Parceira da Mútua na promoção da sustentabilidade nas profissões do Sistema:</a:t>
            </a:r>
          </a:p>
          <a:p>
            <a:pPr marL="180000" indent="-180000">
              <a:lnSpc>
                <a:spcPct val="120000"/>
              </a:lnSpc>
              <a:buClr>
                <a:srgbClr val="184286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Publicação “Engenharia para o Desenvolvimento Sustentável”</a:t>
            </a:r>
          </a:p>
          <a:p>
            <a:pPr marL="180000" indent="-180000">
              <a:lnSpc>
                <a:spcPct val="120000"/>
              </a:lnSpc>
              <a:buClr>
                <a:srgbClr val="184286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Hub de inovação</a:t>
            </a:r>
          </a:p>
          <a:p>
            <a:pPr marL="180000" indent="-180000">
              <a:lnSpc>
                <a:spcPct val="120000"/>
              </a:lnSpc>
              <a:buClr>
                <a:srgbClr val="184286"/>
              </a:buClr>
              <a:buFont typeface="Wingdings" pitchFamily="2" charset="2"/>
              <a:buChar char="§"/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  <a:cs typeface="JRQNCI+Century Gothic"/>
              </a:rPr>
              <a:t>Cátedra Unesco de Engenharia – intercâmbio global de conhecimentos nas engenharias.</a:t>
            </a:r>
          </a:p>
        </p:txBody>
      </p:sp>
    </p:spTree>
    <p:extLst>
      <p:ext uri="{BB962C8B-B14F-4D97-AF65-F5344CB8AC3E}">
        <p14:creationId xmlns:p14="http://schemas.microsoft.com/office/powerpoint/2010/main" val="3818919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9CCBDF-ECD1-0D0A-EF5B-0135E1F9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519" y="4451416"/>
            <a:ext cx="5118096" cy="23312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pt-BR" sz="2000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</a:t>
            </a:r>
            <a:br>
              <a:rPr lang="pt-BR" sz="2000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Benefícios</a:t>
            </a:r>
            <a:br>
              <a:rPr lang="pt-BR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lanos de Saúde</a:t>
            </a:r>
            <a:br>
              <a:rPr lang="pt-BR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kern="1200" dirty="0" err="1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TecnoPrev</a:t>
            </a:r>
            <a:br>
              <a:rPr lang="pt-BR" kern="1200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Convênios</a:t>
            </a:r>
            <a:b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Emissão de boletos</a:t>
            </a:r>
            <a:b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Inscrições</a:t>
            </a:r>
            <a:b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Anuidades</a:t>
            </a:r>
            <a:b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18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Dentre outras</a:t>
            </a:r>
            <a:endParaRPr lang="pt-BR" sz="2000" kern="1200" dirty="0">
              <a:solidFill>
                <a:srgbClr val="18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FC953CF-AC9C-9C3D-FA9B-33871D38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" y="137794"/>
            <a:ext cx="11043715" cy="30719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CFBFA63-D1AC-DF8B-2CC1-6D6B14183105}"/>
              </a:ext>
            </a:extLst>
          </p:cNvPr>
          <p:cNvSpPr txBox="1"/>
          <p:nvPr/>
        </p:nvSpPr>
        <p:spPr>
          <a:xfrm>
            <a:off x="4048590" y="3252243"/>
            <a:ext cx="6896440" cy="120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Início com 8 (oito) atendentes da Sede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30 dias previsão de integração WhatsApp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18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Expansão para as regionais a iniciar em até 60 dias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35AF74-1B58-C68D-C872-1F7CC6A0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34400" y="6345332"/>
            <a:ext cx="3463617" cy="3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0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A191B90-62D1-4718-B891-6A3FC82DD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 descr="Mulher de negócios olhando pela janela">
            <a:extLst>
              <a:ext uri="{FF2B5EF4-FFF2-40B4-BE49-F238E27FC236}">
                <a16:creationId xmlns:a16="http://schemas.microsoft.com/office/drawing/2014/main" id="{105CA0BF-F20A-9756-6D7B-A9BB2C911E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" b="15187"/>
          <a:stretch/>
        </p:blipFill>
        <p:spPr>
          <a:xfrm>
            <a:off x="-1" y="1"/>
            <a:ext cx="12192000" cy="685792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4806E-DE07-4370-8B2D-439E32B3A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433703" cy="3005721"/>
            <a:chOff x="-233443" y="-235382"/>
            <a:chExt cx="2748086" cy="2405560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D2FDC8-0ECE-4F3D-BC43-B5B225668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E79AFB9-7B8D-4C53-9DB3-E5AB8D887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C94F38-99EB-4C61-AF5E-554B823A5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33443" y="-235382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F14535-714F-4FC9-A597-27DDE229D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6" y="3"/>
              <a:ext cx="1655944" cy="1293302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90D051E-71D6-4269-CB23-7FBEC2BC5131}"/>
              </a:ext>
            </a:extLst>
          </p:cNvPr>
          <p:cNvSpPr/>
          <p:nvPr/>
        </p:nvSpPr>
        <p:spPr>
          <a:xfrm>
            <a:off x="416459" y="380247"/>
            <a:ext cx="6651091" cy="5540720"/>
          </a:xfrm>
          <a:prstGeom prst="rect">
            <a:avLst/>
          </a:prstGeom>
          <a:solidFill>
            <a:srgbClr val="184286">
              <a:alpha val="74902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2B9D093E-5092-0772-6098-808244867C1C}"/>
              </a:ext>
            </a:extLst>
          </p:cNvPr>
          <p:cNvSpPr txBox="1">
            <a:spLocks/>
          </p:cNvSpPr>
          <p:nvPr/>
        </p:nvSpPr>
        <p:spPr>
          <a:xfrm>
            <a:off x="492943" y="443747"/>
            <a:ext cx="6574607" cy="3231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CréditoExpress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C0C2D3-B2DE-EBEF-484C-A2688B2E00F2}"/>
              </a:ext>
            </a:extLst>
          </p:cNvPr>
          <p:cNvSpPr txBox="1"/>
          <p:nvPr/>
        </p:nvSpPr>
        <p:spPr>
          <a:xfrm>
            <a:off x="492944" y="1194947"/>
            <a:ext cx="64691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Concessão rápida, sem burocracia para pequenos valores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E5C0FE3-20CA-EF37-392A-84C66740EA89}"/>
              </a:ext>
            </a:extLst>
          </p:cNvPr>
          <p:cNvSpPr txBox="1"/>
          <p:nvPr/>
        </p:nvSpPr>
        <p:spPr>
          <a:xfrm>
            <a:off x="460991" y="2475142"/>
            <a:ext cx="6574608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Regulamentação de Benefício Expresso </a:t>
            </a:r>
            <a:r>
              <a:rPr kumimoji="0" lang="pt-BR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(Equipa Bem-RB5)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09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Inclusão de modalidade para custeio de despesas</a:t>
            </a:r>
          </a:p>
          <a:p>
            <a:pPr marL="1809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Até 1 salário mínimo profissional.</a:t>
            </a:r>
          </a:p>
          <a:p>
            <a:pPr marL="1809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 meses para reembolso</a:t>
            </a:r>
          </a:p>
          <a:p>
            <a:pPr marL="1809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0,45% </a:t>
            </a:r>
            <a:r>
              <a:rPr kumimoji="0" lang="pt-BR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a.m</a:t>
            </a: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juros de </a:t>
            </a:r>
          </a:p>
          <a:p>
            <a:pPr marL="1809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Rating A ou 1ª concessão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0D313BA-F67B-2710-4A5D-EDA85ADB1C25}"/>
              </a:ext>
            </a:extLst>
          </p:cNvPr>
          <p:cNvSpPr/>
          <p:nvPr/>
        </p:nvSpPr>
        <p:spPr>
          <a:xfrm>
            <a:off x="1940248" y="5427404"/>
            <a:ext cx="2743199" cy="1282339"/>
          </a:xfrm>
          <a:prstGeom prst="rect">
            <a:avLst/>
          </a:prstGeom>
          <a:solidFill>
            <a:srgbClr val="184286"/>
          </a:solidFill>
          <a:ln>
            <a:solidFill>
              <a:srgbClr val="9DC3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Concessão </a:t>
            </a:r>
          </a:p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</a:t>
            </a:r>
            <a:r>
              <a:rPr kumimoji="0" lang="pt-BR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  <a:r>
              <a:rPr kumimoji="0" lang="pt-BR" sz="1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horas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2275F01-8C09-9806-8F52-BD4C665201C1}"/>
              </a:ext>
            </a:extLst>
          </p:cNvPr>
          <p:cNvSpPr/>
          <p:nvPr/>
        </p:nvSpPr>
        <p:spPr>
          <a:xfrm>
            <a:off x="4992067" y="5434444"/>
            <a:ext cx="3496489" cy="1282339"/>
          </a:xfrm>
          <a:prstGeom prst="rect">
            <a:avLst/>
          </a:prstGeom>
          <a:solidFill>
            <a:srgbClr val="184286"/>
          </a:solidFill>
          <a:ln>
            <a:solidFill>
              <a:srgbClr val="9DC3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Lançamento em até </a:t>
            </a:r>
            <a:r>
              <a:rPr kumimoji="0" lang="pt-BR" sz="54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  <a:r>
              <a:rPr kumimoji="0" lang="pt-BR" sz="10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BR" sz="32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dias</a:t>
            </a:r>
            <a:endParaRPr kumimoji="0" lang="pt-BR" sz="5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C8D4F07-E1BE-0B7F-B190-15527B7E3638}"/>
              </a:ext>
            </a:extLst>
          </p:cNvPr>
          <p:cNvSpPr/>
          <p:nvPr/>
        </p:nvSpPr>
        <p:spPr>
          <a:xfrm>
            <a:off x="7247648" y="376139"/>
            <a:ext cx="4609390" cy="692434"/>
          </a:xfrm>
          <a:prstGeom prst="rect">
            <a:avLst/>
          </a:prstGeom>
          <a:solidFill>
            <a:srgbClr val="F2F4F0"/>
          </a:solidFill>
          <a:ln>
            <a:solidFill>
              <a:srgbClr val="9DC3E6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E65C718-6B53-AA36-F7A9-F1656A3E7B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274334" y="505302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13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tângulo 68">
            <a:extLst>
              <a:ext uri="{FF2B5EF4-FFF2-40B4-BE49-F238E27FC236}">
                <a16:creationId xmlns:a16="http://schemas.microsoft.com/office/drawing/2014/main" id="{F0CD0137-5669-4FAA-4ABF-D285BC524D96}"/>
              </a:ext>
            </a:extLst>
          </p:cNvPr>
          <p:cNvSpPr/>
          <p:nvPr/>
        </p:nvSpPr>
        <p:spPr>
          <a:xfrm>
            <a:off x="334962" y="1592263"/>
            <a:ext cx="11522075" cy="2762024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9ABE2"/>
              </a:solidFill>
            </a:endParaRPr>
          </a:p>
        </p:txBody>
      </p:sp>
      <p:pic>
        <p:nvPicPr>
          <p:cNvPr id="71" name="Imagem 70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73A2B447-35B9-33FC-1AAA-1EC3A00AF4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3921" r="5356" b="3921"/>
          <a:stretch>
            <a:fillRect/>
          </a:stretch>
        </p:blipFill>
        <p:spPr>
          <a:xfrm>
            <a:off x="1031757" y="2332328"/>
            <a:ext cx="1743096" cy="1743096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</p:pic>
      <p:pic>
        <p:nvPicPr>
          <p:cNvPr id="72" name="Imagem 71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14211DF5-A385-ABD0-3330-D88C253DDD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3921" r="5356" b="3921"/>
          <a:stretch>
            <a:fillRect/>
          </a:stretch>
        </p:blipFill>
        <p:spPr>
          <a:xfrm>
            <a:off x="9413258" y="2332328"/>
            <a:ext cx="1743096" cy="1743096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</p:pic>
      <p:pic>
        <p:nvPicPr>
          <p:cNvPr id="73" name="Imagem 72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883C1F59-4EF9-FF4A-07E5-000031F524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3921" r="5356" b="3921"/>
          <a:stretch>
            <a:fillRect/>
          </a:stretch>
        </p:blipFill>
        <p:spPr>
          <a:xfrm>
            <a:off x="3127132" y="2332328"/>
            <a:ext cx="1743096" cy="1743096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</p:pic>
      <p:pic>
        <p:nvPicPr>
          <p:cNvPr id="74" name="Imagem 73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EBE8CDEC-9C41-8A2F-6FD5-AD82398A3A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3921" r="5356" b="3921"/>
          <a:stretch>
            <a:fillRect/>
          </a:stretch>
        </p:blipFill>
        <p:spPr>
          <a:xfrm>
            <a:off x="5222507" y="2332328"/>
            <a:ext cx="1743096" cy="1743096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</p:pic>
      <p:pic>
        <p:nvPicPr>
          <p:cNvPr id="75" name="Imagem 74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AA2B660B-92EF-0255-8DD9-934ECD474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6" t="3921" r="5356" b="3921"/>
          <a:stretch>
            <a:fillRect/>
          </a:stretch>
        </p:blipFill>
        <p:spPr>
          <a:xfrm>
            <a:off x="7317882" y="2332328"/>
            <a:ext cx="1743096" cy="1743096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74E8C589-E098-452E-B111-8C24F3CA7C57}"/>
              </a:ext>
            </a:extLst>
          </p:cNvPr>
          <p:cNvSpPr>
            <a:spLocks noChangeAspect="1"/>
          </p:cNvSpPr>
          <p:nvPr/>
        </p:nvSpPr>
        <p:spPr>
          <a:xfrm>
            <a:off x="1091825" y="2397200"/>
            <a:ext cx="1620000" cy="162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8" name="Imagem 47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DD05881B-C61D-9AFA-8306-F119443F67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6652"/>
          <a:stretch>
            <a:fillRect/>
          </a:stretch>
        </p:blipFill>
        <p:spPr>
          <a:xfrm>
            <a:off x="1179665" y="2431150"/>
            <a:ext cx="1469960" cy="1586050"/>
          </a:xfrm>
          <a:custGeom>
            <a:avLst/>
            <a:gdLst>
              <a:gd name="connsiteX0" fmla="*/ 502561 w 1469960"/>
              <a:gd name="connsiteY0" fmla="*/ 0 h 1586050"/>
              <a:gd name="connsiteX1" fmla="*/ 941759 w 1469960"/>
              <a:gd name="connsiteY1" fmla="*/ 0 h 1586050"/>
              <a:gd name="connsiteX2" fmla="*/ 1037449 w 1469960"/>
              <a:gd name="connsiteY2" fmla="*/ 29704 h 1586050"/>
              <a:gd name="connsiteX3" fmla="*/ 1468506 w 1469960"/>
              <a:gd name="connsiteY3" fmla="*/ 460761 h 1586050"/>
              <a:gd name="connsiteX4" fmla="*/ 1469960 w 1469960"/>
              <a:gd name="connsiteY4" fmla="*/ 464733 h 1586050"/>
              <a:gd name="connsiteX5" fmla="*/ 1469960 w 1469960"/>
              <a:gd name="connsiteY5" fmla="*/ 1087367 h 1586050"/>
              <a:gd name="connsiteX6" fmla="*/ 1468506 w 1469960"/>
              <a:gd name="connsiteY6" fmla="*/ 1091339 h 1586050"/>
              <a:gd name="connsiteX7" fmla="*/ 722160 w 1469960"/>
              <a:gd name="connsiteY7" fmla="*/ 1586050 h 1586050"/>
              <a:gd name="connsiteX8" fmla="*/ 50495 w 1469960"/>
              <a:gd name="connsiteY8" fmla="*/ 1228929 h 1586050"/>
              <a:gd name="connsiteX9" fmla="*/ 0 w 1469960"/>
              <a:gd name="connsiteY9" fmla="*/ 1135899 h 1586050"/>
              <a:gd name="connsiteX10" fmla="*/ 0 w 1469960"/>
              <a:gd name="connsiteY10" fmla="*/ 416202 h 1586050"/>
              <a:gd name="connsiteX11" fmla="*/ 50495 w 1469960"/>
              <a:gd name="connsiteY11" fmla="*/ 323171 h 1586050"/>
              <a:gd name="connsiteX12" fmla="*/ 406871 w 1469960"/>
              <a:gd name="connsiteY12" fmla="*/ 29704 h 15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9960" h="1586050">
                <a:moveTo>
                  <a:pt x="502561" y="0"/>
                </a:moveTo>
                <a:lnTo>
                  <a:pt x="941759" y="0"/>
                </a:lnTo>
                <a:lnTo>
                  <a:pt x="1037449" y="29704"/>
                </a:lnTo>
                <a:cubicBezTo>
                  <a:pt x="1231263" y="111680"/>
                  <a:pt x="1386530" y="266947"/>
                  <a:pt x="1468506" y="460761"/>
                </a:cubicBezTo>
                <a:lnTo>
                  <a:pt x="1469960" y="464733"/>
                </a:lnTo>
                <a:lnTo>
                  <a:pt x="1469960" y="1087367"/>
                </a:lnTo>
                <a:lnTo>
                  <a:pt x="1468506" y="1091339"/>
                </a:lnTo>
                <a:cubicBezTo>
                  <a:pt x="1345542" y="1382060"/>
                  <a:pt x="1057673" y="1586050"/>
                  <a:pt x="722160" y="1586050"/>
                </a:cubicBezTo>
                <a:cubicBezTo>
                  <a:pt x="442566" y="1586050"/>
                  <a:pt x="196058" y="1444390"/>
                  <a:pt x="50495" y="1228929"/>
                </a:cubicBezTo>
                <a:lnTo>
                  <a:pt x="0" y="1135899"/>
                </a:lnTo>
                <a:lnTo>
                  <a:pt x="0" y="416202"/>
                </a:lnTo>
                <a:lnTo>
                  <a:pt x="50495" y="323171"/>
                </a:lnTo>
                <a:cubicBezTo>
                  <a:pt x="137833" y="193894"/>
                  <a:pt x="261511" y="91186"/>
                  <a:pt x="406871" y="29704"/>
                </a:cubicBezTo>
                <a:close/>
              </a:path>
            </a:pathLst>
          </a:cu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A284C61C-19BF-3BD1-DF78-E55EDDF20B51}"/>
              </a:ext>
            </a:extLst>
          </p:cNvPr>
          <p:cNvSpPr>
            <a:spLocks noChangeAspect="1"/>
          </p:cNvSpPr>
          <p:nvPr/>
        </p:nvSpPr>
        <p:spPr>
          <a:xfrm>
            <a:off x="3188980" y="2397200"/>
            <a:ext cx="1620000" cy="162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EA21D28-5C55-FB6D-13A2-58157E4F7270}"/>
              </a:ext>
            </a:extLst>
          </p:cNvPr>
          <p:cNvSpPr>
            <a:spLocks noChangeAspect="1"/>
          </p:cNvSpPr>
          <p:nvPr/>
        </p:nvSpPr>
        <p:spPr>
          <a:xfrm>
            <a:off x="5286135" y="2397200"/>
            <a:ext cx="1620000" cy="162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1229F85-188D-BE0D-AC93-80F8B1774ED1}"/>
              </a:ext>
            </a:extLst>
          </p:cNvPr>
          <p:cNvSpPr>
            <a:spLocks noChangeAspect="1"/>
          </p:cNvSpPr>
          <p:nvPr/>
        </p:nvSpPr>
        <p:spPr>
          <a:xfrm>
            <a:off x="7383290" y="2397200"/>
            <a:ext cx="1620000" cy="162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CABDDF2-A2FF-02E8-EDDE-7E51BA8FC144}"/>
              </a:ext>
            </a:extLst>
          </p:cNvPr>
          <p:cNvSpPr>
            <a:spLocks noChangeAspect="1"/>
          </p:cNvSpPr>
          <p:nvPr/>
        </p:nvSpPr>
        <p:spPr>
          <a:xfrm>
            <a:off x="9480447" y="2397200"/>
            <a:ext cx="1620000" cy="16200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40E9F5-DAB4-3B60-2F07-6FAA70EF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Diretoria Executiva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D68CEC-641A-2442-7C6F-8FF6C1473C06}"/>
              </a:ext>
            </a:extLst>
          </p:cNvPr>
          <p:cNvSpPr txBox="1"/>
          <p:nvPr/>
        </p:nvSpPr>
        <p:spPr>
          <a:xfrm>
            <a:off x="947738" y="4673729"/>
            <a:ext cx="1908175" cy="1441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</a:rPr>
              <a:t>Engenheiro Agrônomo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FRANCISCO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ALMEIDA</a:t>
            </a:r>
          </a:p>
          <a:p>
            <a:pPr algn="ctr">
              <a:spcBef>
                <a:spcPts val="600"/>
              </a:spcBef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Diretor</a:t>
            </a:r>
            <a:br>
              <a:rPr lang="pt-BR" sz="1700" dirty="0">
                <a:solidFill>
                  <a:srgbClr val="184286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Presidente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FB694E2-2061-BEE1-B4D5-8712E0AD2F08}"/>
              </a:ext>
            </a:extLst>
          </p:cNvPr>
          <p:cNvSpPr txBox="1"/>
          <p:nvPr/>
        </p:nvSpPr>
        <p:spPr>
          <a:xfrm>
            <a:off x="3044894" y="4673729"/>
            <a:ext cx="1908175" cy="141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</a:rPr>
              <a:t>Engenheiro Civil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CARLOS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VILHENA</a:t>
            </a:r>
          </a:p>
          <a:p>
            <a:pPr algn="ctr">
              <a:spcBef>
                <a:spcPts val="600"/>
              </a:spcBef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Diretor</a:t>
            </a:r>
            <a:br>
              <a:rPr lang="pt-BR" sz="1700" dirty="0">
                <a:solidFill>
                  <a:srgbClr val="184286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de Benefícios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884D6B0-6765-7FC3-91A6-B15B63B3AEE9}"/>
              </a:ext>
            </a:extLst>
          </p:cNvPr>
          <p:cNvSpPr txBox="1"/>
          <p:nvPr/>
        </p:nvSpPr>
        <p:spPr>
          <a:xfrm>
            <a:off x="5142049" y="4673729"/>
            <a:ext cx="1908175" cy="141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</a:rPr>
              <a:t>Engenheiro Agrônomo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ARÍCIO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RESENDE</a:t>
            </a:r>
          </a:p>
          <a:p>
            <a:pPr algn="ctr">
              <a:spcBef>
                <a:spcPts val="600"/>
              </a:spcBef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Diretor</a:t>
            </a:r>
            <a:br>
              <a:rPr lang="pt-BR" sz="1700" dirty="0">
                <a:solidFill>
                  <a:srgbClr val="184286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Financeiro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E05845D-3D33-244C-67AD-8CFC696D987D}"/>
              </a:ext>
            </a:extLst>
          </p:cNvPr>
          <p:cNvSpPr txBox="1"/>
          <p:nvPr/>
        </p:nvSpPr>
        <p:spPr>
          <a:xfrm>
            <a:off x="7239205" y="4673729"/>
            <a:ext cx="1908175" cy="141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</a:rPr>
              <a:t>Engenheira Agrônoma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GIUCELIA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FIGUEIREDO</a:t>
            </a:r>
          </a:p>
          <a:p>
            <a:pPr algn="ctr">
              <a:spcBef>
                <a:spcPts val="600"/>
              </a:spcBef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Diretora</a:t>
            </a:r>
            <a:br>
              <a:rPr lang="pt-BR" sz="1700" dirty="0">
                <a:solidFill>
                  <a:srgbClr val="184286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Administrativa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63627B2-283C-C465-E2BA-973D927B5366}"/>
              </a:ext>
            </a:extLst>
          </p:cNvPr>
          <p:cNvSpPr txBox="1"/>
          <p:nvPr/>
        </p:nvSpPr>
        <p:spPr>
          <a:xfrm>
            <a:off x="9336360" y="4673729"/>
            <a:ext cx="1908175" cy="14106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</a:rPr>
              <a:t>Geólogo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WALDIR</a:t>
            </a:r>
          </a:p>
          <a:p>
            <a:pPr algn="ctr"/>
            <a:r>
              <a:rPr lang="pt-BR" sz="2000" b="1" dirty="0">
                <a:solidFill>
                  <a:srgbClr val="3C6DA7"/>
                </a:solidFill>
                <a:latin typeface="Montserrat" pitchFamily="2" charset="77"/>
              </a:rPr>
              <a:t>COSTA</a:t>
            </a:r>
          </a:p>
          <a:p>
            <a:pPr algn="ctr">
              <a:spcBef>
                <a:spcPts val="600"/>
              </a:spcBef>
            </a:pP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Diretor</a:t>
            </a:r>
            <a:br>
              <a:rPr lang="pt-BR" sz="1700" dirty="0">
                <a:solidFill>
                  <a:srgbClr val="184286"/>
                </a:solidFill>
                <a:latin typeface="Montserrat" pitchFamily="2" charset="77"/>
              </a:rPr>
            </a:br>
            <a:r>
              <a:rPr lang="pt-BR" sz="1700" dirty="0">
                <a:solidFill>
                  <a:srgbClr val="184286"/>
                </a:solidFill>
                <a:latin typeface="Montserrat" pitchFamily="2" charset="77"/>
              </a:rPr>
              <a:t>de Tecnologia</a:t>
            </a:r>
          </a:p>
        </p:txBody>
      </p:sp>
      <p:pic>
        <p:nvPicPr>
          <p:cNvPr id="50" name="Imagem 49" descr="Homem de terno azul&#10;&#10;Descrição gerada automaticamente">
            <a:extLst>
              <a:ext uri="{FF2B5EF4-FFF2-40B4-BE49-F238E27FC236}">
                <a16:creationId xmlns:a16="http://schemas.microsoft.com/office/drawing/2014/main" id="{BDFA2DC0-1F7B-51C7-8159-041A638DD6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830" b="32836"/>
          <a:stretch>
            <a:fillRect/>
          </a:stretch>
        </p:blipFill>
        <p:spPr>
          <a:xfrm>
            <a:off x="5425475" y="2496465"/>
            <a:ext cx="1480660" cy="1520735"/>
          </a:xfrm>
          <a:custGeom>
            <a:avLst/>
            <a:gdLst>
              <a:gd name="connsiteX0" fmla="*/ 289763 w 1480660"/>
              <a:gd name="connsiteY0" fmla="*/ 0 h 1520735"/>
              <a:gd name="connsiteX1" fmla="*/ 1051558 w 1480660"/>
              <a:gd name="connsiteY1" fmla="*/ 0 h 1520735"/>
              <a:gd name="connsiteX2" fmla="*/ 1123539 w 1480660"/>
              <a:gd name="connsiteY2" fmla="*/ 39070 h 1520735"/>
              <a:gd name="connsiteX3" fmla="*/ 1480660 w 1480660"/>
              <a:gd name="connsiteY3" fmla="*/ 710735 h 1520735"/>
              <a:gd name="connsiteX4" fmla="*/ 670660 w 1480660"/>
              <a:gd name="connsiteY4" fmla="*/ 1520735 h 1520735"/>
              <a:gd name="connsiteX5" fmla="*/ 97904 w 1480660"/>
              <a:gd name="connsiteY5" fmla="*/ 1283492 h 1520735"/>
              <a:gd name="connsiteX6" fmla="*/ 0 w 1480660"/>
              <a:gd name="connsiteY6" fmla="*/ 1164832 h 1520735"/>
              <a:gd name="connsiteX7" fmla="*/ 0 w 1480660"/>
              <a:gd name="connsiteY7" fmla="*/ 256638 h 1520735"/>
              <a:gd name="connsiteX8" fmla="*/ 97904 w 1480660"/>
              <a:gd name="connsiteY8" fmla="*/ 137979 h 1520735"/>
              <a:gd name="connsiteX9" fmla="*/ 217781 w 1480660"/>
              <a:gd name="connsiteY9" fmla="*/ 39070 h 152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0660" h="1520735">
                <a:moveTo>
                  <a:pt x="289763" y="0"/>
                </a:moveTo>
                <a:lnTo>
                  <a:pt x="1051558" y="0"/>
                </a:lnTo>
                <a:lnTo>
                  <a:pt x="1123539" y="39070"/>
                </a:lnTo>
                <a:cubicBezTo>
                  <a:pt x="1339000" y="184633"/>
                  <a:pt x="1480660" y="431141"/>
                  <a:pt x="1480660" y="710735"/>
                </a:cubicBezTo>
                <a:cubicBezTo>
                  <a:pt x="1480660" y="1158086"/>
                  <a:pt x="1118011" y="1520735"/>
                  <a:pt x="670660" y="1520735"/>
                </a:cubicBezTo>
                <a:cubicBezTo>
                  <a:pt x="446985" y="1520735"/>
                  <a:pt x="244485" y="1430073"/>
                  <a:pt x="97904" y="1283492"/>
                </a:cubicBezTo>
                <a:lnTo>
                  <a:pt x="0" y="1164832"/>
                </a:lnTo>
                <a:lnTo>
                  <a:pt x="0" y="256638"/>
                </a:lnTo>
                <a:lnTo>
                  <a:pt x="97904" y="137979"/>
                </a:lnTo>
                <a:cubicBezTo>
                  <a:pt x="134549" y="101333"/>
                  <a:pt x="174689" y="68183"/>
                  <a:pt x="217781" y="39070"/>
                </a:cubicBezTo>
                <a:close/>
              </a:path>
            </a:pathLst>
          </a:custGeom>
        </p:spPr>
      </p:pic>
      <p:pic>
        <p:nvPicPr>
          <p:cNvPr id="49" name="Imagem 48" descr="Homem de terno e gravata&#10;&#10;Descrição gerada automaticamente">
            <a:extLst>
              <a:ext uri="{FF2B5EF4-FFF2-40B4-BE49-F238E27FC236}">
                <a16:creationId xmlns:a16="http://schemas.microsoft.com/office/drawing/2014/main" id="{06983204-8815-CF6B-8848-A8F224ABCF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42069"/>
          <a:stretch>
            <a:fillRect/>
          </a:stretch>
        </p:blipFill>
        <p:spPr>
          <a:xfrm>
            <a:off x="3214496" y="2503720"/>
            <a:ext cx="1530476" cy="1513480"/>
          </a:xfrm>
          <a:custGeom>
            <a:avLst/>
            <a:gdLst>
              <a:gd name="connsiteX0" fmla="*/ 390220 w 1530476"/>
              <a:gd name="connsiteY0" fmla="*/ 0 h 1513480"/>
              <a:gd name="connsiteX1" fmla="*/ 1178748 w 1530476"/>
              <a:gd name="connsiteY1" fmla="*/ 0 h 1513480"/>
              <a:gd name="connsiteX2" fmla="*/ 1237363 w 1530476"/>
              <a:gd name="connsiteY2" fmla="*/ 31815 h 1513480"/>
              <a:gd name="connsiteX3" fmla="*/ 1456149 w 1530476"/>
              <a:gd name="connsiteY3" fmla="*/ 250601 h 1513480"/>
              <a:gd name="connsiteX4" fmla="*/ 1530476 w 1530476"/>
              <a:gd name="connsiteY4" fmla="*/ 387539 h 1513480"/>
              <a:gd name="connsiteX5" fmla="*/ 1530476 w 1530476"/>
              <a:gd name="connsiteY5" fmla="*/ 1019422 h 1513480"/>
              <a:gd name="connsiteX6" fmla="*/ 1456149 w 1530476"/>
              <a:gd name="connsiteY6" fmla="*/ 1156359 h 1513480"/>
              <a:gd name="connsiteX7" fmla="*/ 784484 w 1530476"/>
              <a:gd name="connsiteY7" fmla="*/ 1513480 h 1513480"/>
              <a:gd name="connsiteX8" fmla="*/ 10900 w 1530476"/>
              <a:gd name="connsiteY8" fmla="*/ 944350 h 1513480"/>
              <a:gd name="connsiteX9" fmla="*/ 0 w 1530476"/>
              <a:gd name="connsiteY9" fmla="*/ 901958 h 1513480"/>
              <a:gd name="connsiteX10" fmla="*/ 0 w 1530476"/>
              <a:gd name="connsiteY10" fmla="*/ 505002 h 1513480"/>
              <a:gd name="connsiteX11" fmla="*/ 10900 w 1530476"/>
              <a:gd name="connsiteY11" fmla="*/ 462611 h 1513480"/>
              <a:gd name="connsiteX12" fmla="*/ 331605 w 1530476"/>
              <a:gd name="connsiteY12" fmla="*/ 31815 h 151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0476" h="1513480">
                <a:moveTo>
                  <a:pt x="390220" y="0"/>
                </a:moveTo>
                <a:lnTo>
                  <a:pt x="1178748" y="0"/>
                </a:lnTo>
                <a:lnTo>
                  <a:pt x="1237363" y="31815"/>
                </a:lnTo>
                <a:cubicBezTo>
                  <a:pt x="1323548" y="90040"/>
                  <a:pt x="1397924" y="164417"/>
                  <a:pt x="1456149" y="250601"/>
                </a:cubicBezTo>
                <a:lnTo>
                  <a:pt x="1530476" y="387539"/>
                </a:lnTo>
                <a:lnTo>
                  <a:pt x="1530476" y="1019422"/>
                </a:lnTo>
                <a:lnTo>
                  <a:pt x="1456149" y="1156359"/>
                </a:lnTo>
                <a:cubicBezTo>
                  <a:pt x="1310586" y="1371820"/>
                  <a:pt x="1064079" y="1513480"/>
                  <a:pt x="784484" y="1513480"/>
                </a:cubicBezTo>
                <a:cubicBezTo>
                  <a:pt x="421011" y="1513480"/>
                  <a:pt x="113455" y="1274075"/>
                  <a:pt x="10900" y="944350"/>
                </a:cubicBezTo>
                <a:lnTo>
                  <a:pt x="0" y="901958"/>
                </a:lnTo>
                <a:lnTo>
                  <a:pt x="0" y="505002"/>
                </a:lnTo>
                <a:lnTo>
                  <a:pt x="10900" y="462611"/>
                </a:lnTo>
                <a:cubicBezTo>
                  <a:pt x="66122" y="285066"/>
                  <a:pt x="180782" y="133709"/>
                  <a:pt x="331605" y="31815"/>
                </a:cubicBezTo>
                <a:close/>
              </a:path>
            </a:pathLst>
          </a:custGeom>
        </p:spPr>
      </p:pic>
      <p:pic>
        <p:nvPicPr>
          <p:cNvPr id="51" name="Imagem 50" descr="Homem de terno e gravata&#10;&#10;Descrição gerada automaticamente">
            <a:extLst>
              <a:ext uri="{FF2B5EF4-FFF2-40B4-BE49-F238E27FC236}">
                <a16:creationId xmlns:a16="http://schemas.microsoft.com/office/drawing/2014/main" id="{FD7DF816-DAC3-7D8D-7001-7236E2D058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24089"/>
          <a:stretch>
            <a:fillRect/>
          </a:stretch>
        </p:blipFill>
        <p:spPr>
          <a:xfrm>
            <a:off x="7424491" y="2474692"/>
            <a:ext cx="1486601" cy="1542508"/>
          </a:xfrm>
          <a:custGeom>
            <a:avLst/>
            <a:gdLst>
              <a:gd name="connsiteX0" fmla="*/ 428016 w 1486601"/>
              <a:gd name="connsiteY0" fmla="*/ 0 h 1542508"/>
              <a:gd name="connsiteX1" fmla="*/ 1109583 w 1486601"/>
              <a:gd name="connsiteY1" fmla="*/ 0 h 1542508"/>
              <a:gd name="connsiteX2" fmla="*/ 1221678 w 1486601"/>
              <a:gd name="connsiteY2" fmla="*/ 60843 h 1542508"/>
              <a:gd name="connsiteX3" fmla="*/ 1440464 w 1486601"/>
              <a:gd name="connsiteY3" fmla="*/ 279629 h 1542508"/>
              <a:gd name="connsiteX4" fmla="*/ 1486601 w 1486601"/>
              <a:gd name="connsiteY4" fmla="*/ 364631 h 1542508"/>
              <a:gd name="connsiteX5" fmla="*/ 1486601 w 1486601"/>
              <a:gd name="connsiteY5" fmla="*/ 1100386 h 1542508"/>
              <a:gd name="connsiteX6" fmla="*/ 1440464 w 1486601"/>
              <a:gd name="connsiteY6" fmla="*/ 1185387 h 1542508"/>
              <a:gd name="connsiteX7" fmla="*/ 768799 w 1486601"/>
              <a:gd name="connsiteY7" fmla="*/ 1542508 h 1542508"/>
              <a:gd name="connsiteX8" fmla="*/ 22453 w 1486601"/>
              <a:gd name="connsiteY8" fmla="*/ 1047797 h 1542508"/>
              <a:gd name="connsiteX9" fmla="*/ 0 w 1486601"/>
              <a:gd name="connsiteY9" fmla="*/ 986451 h 1542508"/>
              <a:gd name="connsiteX10" fmla="*/ 0 w 1486601"/>
              <a:gd name="connsiteY10" fmla="*/ 478565 h 1542508"/>
              <a:gd name="connsiteX11" fmla="*/ 22453 w 1486601"/>
              <a:gd name="connsiteY11" fmla="*/ 417219 h 1542508"/>
              <a:gd name="connsiteX12" fmla="*/ 315920 w 1486601"/>
              <a:gd name="connsiteY12" fmla="*/ 60843 h 15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6601" h="1542508">
                <a:moveTo>
                  <a:pt x="428016" y="0"/>
                </a:moveTo>
                <a:lnTo>
                  <a:pt x="1109583" y="0"/>
                </a:lnTo>
                <a:lnTo>
                  <a:pt x="1221678" y="60843"/>
                </a:lnTo>
                <a:cubicBezTo>
                  <a:pt x="1307862" y="119068"/>
                  <a:pt x="1382239" y="193445"/>
                  <a:pt x="1440464" y="279629"/>
                </a:cubicBezTo>
                <a:lnTo>
                  <a:pt x="1486601" y="364631"/>
                </a:lnTo>
                <a:lnTo>
                  <a:pt x="1486601" y="1100386"/>
                </a:lnTo>
                <a:lnTo>
                  <a:pt x="1440464" y="1185387"/>
                </a:lnTo>
                <a:cubicBezTo>
                  <a:pt x="1294901" y="1400848"/>
                  <a:pt x="1048393" y="1542508"/>
                  <a:pt x="768799" y="1542508"/>
                </a:cubicBezTo>
                <a:cubicBezTo>
                  <a:pt x="433286" y="1542508"/>
                  <a:pt x="145418" y="1338518"/>
                  <a:pt x="22453" y="1047797"/>
                </a:cubicBezTo>
                <a:lnTo>
                  <a:pt x="0" y="986451"/>
                </a:lnTo>
                <a:lnTo>
                  <a:pt x="0" y="478565"/>
                </a:lnTo>
                <a:lnTo>
                  <a:pt x="22453" y="417219"/>
                </a:lnTo>
                <a:cubicBezTo>
                  <a:pt x="83935" y="271859"/>
                  <a:pt x="186644" y="148181"/>
                  <a:pt x="315920" y="60843"/>
                </a:cubicBezTo>
                <a:close/>
              </a:path>
            </a:pathLst>
          </a:custGeom>
        </p:spPr>
      </p:pic>
      <p:pic>
        <p:nvPicPr>
          <p:cNvPr id="52" name="Imagem 51" descr="Homem de terno e gravata&#10;&#10;Descrição gerada automaticamente">
            <a:extLst>
              <a:ext uri="{FF2B5EF4-FFF2-40B4-BE49-F238E27FC236}">
                <a16:creationId xmlns:a16="http://schemas.microsoft.com/office/drawing/2014/main" id="{D8957BE9-DB43-535E-DDCA-7BD98758F52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8348" b="48796"/>
          <a:stretch>
            <a:fillRect/>
          </a:stretch>
        </p:blipFill>
        <p:spPr>
          <a:xfrm>
            <a:off x="9521559" y="2510977"/>
            <a:ext cx="1578888" cy="1506223"/>
          </a:xfrm>
          <a:custGeom>
            <a:avLst/>
            <a:gdLst>
              <a:gd name="connsiteX0" fmla="*/ 361254 w 1578888"/>
              <a:gd name="connsiteY0" fmla="*/ 0 h 1506223"/>
              <a:gd name="connsiteX1" fmla="*/ 1176522 w 1578888"/>
              <a:gd name="connsiteY1" fmla="*/ 0 h 1506223"/>
              <a:gd name="connsiteX2" fmla="*/ 1221767 w 1578888"/>
              <a:gd name="connsiteY2" fmla="*/ 24558 h 1506223"/>
              <a:gd name="connsiteX3" fmla="*/ 1578888 w 1578888"/>
              <a:gd name="connsiteY3" fmla="*/ 696223 h 1506223"/>
              <a:gd name="connsiteX4" fmla="*/ 768888 w 1578888"/>
              <a:gd name="connsiteY4" fmla="*/ 1506223 h 1506223"/>
              <a:gd name="connsiteX5" fmla="*/ 22542 w 1578888"/>
              <a:gd name="connsiteY5" fmla="*/ 1011512 h 1506223"/>
              <a:gd name="connsiteX6" fmla="*/ 0 w 1578888"/>
              <a:gd name="connsiteY6" fmla="*/ 949923 h 1506223"/>
              <a:gd name="connsiteX7" fmla="*/ 0 w 1578888"/>
              <a:gd name="connsiteY7" fmla="*/ 442523 h 1506223"/>
              <a:gd name="connsiteX8" fmla="*/ 22542 w 1578888"/>
              <a:gd name="connsiteY8" fmla="*/ 380934 h 1506223"/>
              <a:gd name="connsiteX9" fmla="*/ 316009 w 1578888"/>
              <a:gd name="connsiteY9" fmla="*/ 24558 h 150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888" h="1506223">
                <a:moveTo>
                  <a:pt x="361254" y="0"/>
                </a:moveTo>
                <a:lnTo>
                  <a:pt x="1176522" y="0"/>
                </a:lnTo>
                <a:lnTo>
                  <a:pt x="1221767" y="24558"/>
                </a:lnTo>
                <a:cubicBezTo>
                  <a:pt x="1437228" y="170121"/>
                  <a:pt x="1578888" y="416629"/>
                  <a:pt x="1578888" y="696223"/>
                </a:cubicBezTo>
                <a:cubicBezTo>
                  <a:pt x="1578888" y="1143574"/>
                  <a:pt x="1216239" y="1506223"/>
                  <a:pt x="768888" y="1506223"/>
                </a:cubicBezTo>
                <a:cubicBezTo>
                  <a:pt x="433375" y="1506223"/>
                  <a:pt x="145506" y="1302233"/>
                  <a:pt x="22542" y="1011512"/>
                </a:cubicBezTo>
                <a:lnTo>
                  <a:pt x="0" y="949923"/>
                </a:lnTo>
                <a:lnTo>
                  <a:pt x="0" y="442523"/>
                </a:lnTo>
                <a:lnTo>
                  <a:pt x="22542" y="380934"/>
                </a:lnTo>
                <a:cubicBezTo>
                  <a:pt x="84024" y="235574"/>
                  <a:pt x="186732" y="111896"/>
                  <a:pt x="316009" y="24558"/>
                </a:cubicBezTo>
                <a:close/>
              </a:path>
            </a:pathLst>
          </a:custGeom>
        </p:spPr>
      </p:pic>
      <p:pic>
        <p:nvPicPr>
          <p:cNvPr id="68" name="Imagem 67" descr="Homem de terno e gravata sorrindo&#10;&#10;Descrição gerada automaticamente">
            <a:extLst>
              <a:ext uri="{FF2B5EF4-FFF2-40B4-BE49-F238E27FC236}">
                <a16:creationId xmlns:a16="http://schemas.microsoft.com/office/drawing/2014/main" id="{687BF728-0050-0045-6480-D9EA390FB3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36" r="1381" b="30501"/>
          <a:stretch>
            <a:fillRect/>
          </a:stretch>
        </p:blipFill>
        <p:spPr>
          <a:xfrm>
            <a:off x="1245351" y="2397200"/>
            <a:ext cx="1466475" cy="1620000"/>
          </a:xfrm>
          <a:custGeom>
            <a:avLst/>
            <a:gdLst>
              <a:gd name="connsiteX0" fmla="*/ 656475 w 1466475"/>
              <a:gd name="connsiteY0" fmla="*/ 0 h 1620000"/>
              <a:gd name="connsiteX1" fmla="*/ 1466475 w 1466475"/>
              <a:gd name="connsiteY1" fmla="*/ 810000 h 1620000"/>
              <a:gd name="connsiteX2" fmla="*/ 656475 w 1466475"/>
              <a:gd name="connsiteY2" fmla="*/ 1620000 h 1620000"/>
              <a:gd name="connsiteX3" fmla="*/ 83718 w 1466475"/>
              <a:gd name="connsiteY3" fmla="*/ 1382757 h 1620000"/>
              <a:gd name="connsiteX4" fmla="*/ 0 w 1466475"/>
              <a:gd name="connsiteY4" fmla="*/ 1281289 h 1620000"/>
              <a:gd name="connsiteX5" fmla="*/ 0 w 1466475"/>
              <a:gd name="connsiteY5" fmla="*/ 338711 h 1620000"/>
              <a:gd name="connsiteX6" fmla="*/ 83718 w 1466475"/>
              <a:gd name="connsiteY6" fmla="*/ 237244 h 1620000"/>
              <a:gd name="connsiteX7" fmla="*/ 656475 w 1466475"/>
              <a:gd name="connsiteY7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6475" h="1620000">
                <a:moveTo>
                  <a:pt x="656475" y="0"/>
                </a:moveTo>
                <a:cubicBezTo>
                  <a:pt x="1103826" y="0"/>
                  <a:pt x="1466475" y="362649"/>
                  <a:pt x="1466475" y="810000"/>
                </a:cubicBezTo>
                <a:cubicBezTo>
                  <a:pt x="1466475" y="1257351"/>
                  <a:pt x="1103826" y="1620000"/>
                  <a:pt x="656475" y="1620000"/>
                </a:cubicBezTo>
                <a:cubicBezTo>
                  <a:pt x="432800" y="1620000"/>
                  <a:pt x="230300" y="1529338"/>
                  <a:pt x="83718" y="1382757"/>
                </a:cubicBezTo>
                <a:lnTo>
                  <a:pt x="0" y="1281289"/>
                </a:lnTo>
                <a:lnTo>
                  <a:pt x="0" y="338711"/>
                </a:lnTo>
                <a:lnTo>
                  <a:pt x="83718" y="237244"/>
                </a:lnTo>
                <a:cubicBezTo>
                  <a:pt x="230300" y="90662"/>
                  <a:pt x="432800" y="0"/>
                  <a:pt x="656475" y="0"/>
                </a:cubicBezTo>
                <a:close/>
              </a:path>
            </a:pathLst>
          </a:custGeom>
        </p:spPr>
      </p:pic>
      <p:sp>
        <p:nvSpPr>
          <p:cNvPr id="70" name="CaixaDeTexto 69">
            <a:extLst>
              <a:ext uri="{FF2B5EF4-FFF2-40B4-BE49-F238E27FC236}">
                <a16:creationId xmlns:a16="http://schemas.microsoft.com/office/drawing/2014/main" id="{8B569352-9262-8731-D6BB-D87DD6971D55}"/>
              </a:ext>
            </a:extLst>
          </p:cNvPr>
          <p:cNvSpPr txBox="1"/>
          <p:nvPr/>
        </p:nvSpPr>
        <p:spPr>
          <a:xfrm>
            <a:off x="5142049" y="1845385"/>
            <a:ext cx="1908175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pt-BR" sz="1300" dirty="0">
                <a:solidFill>
                  <a:schemeClr val="bg1"/>
                </a:solidFill>
                <a:latin typeface="Montserrat" pitchFamily="2" charset="77"/>
              </a:rPr>
              <a:t>Gestão 2021-2024</a:t>
            </a:r>
          </a:p>
        </p:txBody>
      </p:sp>
    </p:spTree>
    <p:extLst>
      <p:ext uri="{BB962C8B-B14F-4D97-AF65-F5344CB8AC3E}">
        <p14:creationId xmlns:p14="http://schemas.microsoft.com/office/powerpoint/2010/main" val="119847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135EE62-C7B7-A9BE-A1BE-456731B9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Conheça a Mútua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A5D315-B322-0061-CA63-44868FA0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592263"/>
            <a:ext cx="9474803" cy="442912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pt-BR" dirty="0"/>
              <a:t>Sociedade civil sem fins lucrativos instituída pela lei federal nº 6.496 de 1977.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800"/>
              </a:spcAft>
            </a:pPr>
            <a:r>
              <a:rPr lang="pt-BR" b="1" dirty="0"/>
              <a:t>Segmento assistencial </a:t>
            </a:r>
            <a:r>
              <a:rPr lang="pt-BR" dirty="0"/>
              <a:t>do Sistema </a:t>
            </a:r>
            <a:r>
              <a:rPr lang="pt-BR" dirty="0" err="1"/>
              <a:t>Confea</a:t>
            </a:r>
            <a:r>
              <a:rPr lang="pt-BR" dirty="0"/>
              <a:t>/Crea e Mútua.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2800"/>
              </a:spcAft>
            </a:pPr>
            <a:r>
              <a:rPr lang="pt-BR" sz="3000" dirty="0"/>
              <a:t>O artigo 12 da lei federal 6.496/77 privilegia a</a:t>
            </a:r>
            <a:br>
              <a:rPr lang="pt-BR" sz="3000" dirty="0"/>
            </a:br>
            <a:r>
              <a:rPr lang="pt-BR" sz="3000" b="1" dirty="0"/>
              <a:t>melhoria na qualidade de vida dos associados</a:t>
            </a:r>
            <a:r>
              <a:rPr lang="pt-BR" sz="2000" dirty="0"/>
              <a:t>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2800"/>
              </a:spcAft>
            </a:pPr>
            <a:r>
              <a:rPr lang="pt-BR" b="1" dirty="0"/>
              <a:t>O objetivo da Mútua é </a:t>
            </a:r>
            <a:r>
              <a:rPr lang="pt-BR" dirty="0"/>
              <a:t>oferecer a seus associados planos de saúde, benefícios sociais</a:t>
            </a:r>
            <a:br>
              <a:rPr lang="pt-BR" dirty="0"/>
            </a:br>
            <a:r>
              <a:rPr lang="pt-BR" dirty="0"/>
              <a:t>e reembolsáveis, previdenciários e assistenciais, com foco na responsabilidade social e cultural com sustentabilidade.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ED09DE7-E6C9-0E2C-4AD9-49BD9151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5831" y="6314395"/>
            <a:ext cx="4501207" cy="4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9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5CB6D94-186E-A825-CA13-57F3CD8FE29A}"/>
              </a:ext>
            </a:extLst>
          </p:cNvPr>
          <p:cNvSpPr txBox="1">
            <a:spLocks/>
          </p:cNvSpPr>
          <p:nvPr/>
        </p:nvSpPr>
        <p:spPr>
          <a:xfrm>
            <a:off x="947738" y="2315362"/>
            <a:ext cx="3713909" cy="458687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3200" dirty="0"/>
              <a:t>A Mútua está</a:t>
            </a:r>
            <a:br>
              <a:rPr lang="pt-BR" sz="3200" dirty="0"/>
            </a:br>
            <a:r>
              <a:rPr lang="pt-BR" sz="3200" dirty="0"/>
              <a:t>presente em</a:t>
            </a:r>
            <a:br>
              <a:rPr lang="pt-BR" sz="3200" dirty="0"/>
            </a:br>
            <a:r>
              <a:rPr lang="pt-BR" sz="3200" dirty="0"/>
              <a:t>todo o Brasil,</a:t>
            </a:r>
            <a:br>
              <a:rPr lang="pt-BR" sz="3200" dirty="0"/>
            </a:br>
            <a:r>
              <a:rPr lang="pt-BR" sz="3200" dirty="0"/>
              <a:t>com 27 Regionais.</a:t>
            </a:r>
          </a:p>
          <a:p>
            <a:pPr>
              <a:spcBef>
                <a:spcPts val="0"/>
              </a:spcBef>
            </a:pPr>
            <a:endParaRPr lang="pt-BR" dirty="0"/>
          </a:p>
          <a:p>
            <a:pPr>
              <a:spcBef>
                <a:spcPts val="0"/>
              </a:spcBef>
            </a:pPr>
            <a:r>
              <a:rPr lang="pt-BR" dirty="0"/>
              <a:t>As unidades regionais estão estrategicamente posicionadas nas capitais de cada estado do país, além do Distrito Federal.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F261F634-5FD6-5CCA-1877-8CBDBCFD9FE7}"/>
              </a:ext>
            </a:extLst>
          </p:cNvPr>
          <p:cNvCxnSpPr>
            <a:cxnSpLocks/>
          </p:cNvCxnSpPr>
          <p:nvPr/>
        </p:nvCxnSpPr>
        <p:spPr>
          <a:xfrm>
            <a:off x="947738" y="4338158"/>
            <a:ext cx="535444" cy="0"/>
          </a:xfrm>
          <a:prstGeom prst="line">
            <a:avLst/>
          </a:prstGeom>
          <a:ln w="28575">
            <a:solidFill>
              <a:srgbClr val="44AB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1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F4C7A0D-329C-9B6B-980D-16BFC5C60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2014820"/>
            <a:ext cx="5790813" cy="1929652"/>
          </a:xfrm>
        </p:spPr>
        <p:txBody>
          <a:bodyPr anchor="t" anchorCtr="0"/>
          <a:lstStyle/>
          <a:p>
            <a:pPr marL="1260000"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29ABE2"/>
                </a:solidFill>
              </a:rPr>
              <a:t>Quem pode se associar</a:t>
            </a:r>
          </a:p>
          <a:p>
            <a:pPr marL="180000" indent="-180000">
              <a:lnSpc>
                <a:spcPct val="120000"/>
              </a:lnSpc>
              <a:spcBef>
                <a:spcPts val="1800"/>
              </a:spcBef>
              <a:buClr>
                <a:srgbClr val="184286"/>
              </a:buClr>
              <a:buFont typeface="Wingdings" pitchFamily="2" charset="2"/>
              <a:buChar char="§"/>
            </a:pPr>
            <a:r>
              <a:rPr lang="pt-BR" dirty="0"/>
              <a:t>Profissionais registrados nos </a:t>
            </a:r>
            <a:r>
              <a:rPr lang="pt-BR" b="1" dirty="0">
                <a:solidFill>
                  <a:srgbClr val="184286"/>
                </a:solidFill>
              </a:rPr>
              <a:t>Conselhos Regionais de Engenharia e Agronomia </a:t>
            </a:r>
            <a:r>
              <a:rPr lang="pt-BR" dirty="0"/>
              <a:t>(</a:t>
            </a:r>
            <a:r>
              <a:rPr lang="pt-BR" dirty="0" err="1"/>
              <a:t>Creas</a:t>
            </a:r>
            <a:r>
              <a:rPr lang="pt-BR" dirty="0"/>
              <a:t>).</a:t>
            </a:r>
          </a:p>
          <a:p>
            <a:pPr marL="180000" indent="-180000">
              <a:lnSpc>
                <a:spcPct val="120000"/>
              </a:lnSpc>
              <a:spcBef>
                <a:spcPts val="1200"/>
              </a:spcBef>
              <a:buClr>
                <a:srgbClr val="184286"/>
              </a:buClr>
              <a:buFont typeface="Wingdings" pitchFamily="2" charset="2"/>
              <a:buChar char="§"/>
            </a:pPr>
            <a:r>
              <a:rPr lang="pt-BR" dirty="0"/>
              <a:t>Funcionários do </a:t>
            </a:r>
            <a:r>
              <a:rPr lang="pt-BR" dirty="0" err="1"/>
              <a:t>Confea</a:t>
            </a:r>
            <a:r>
              <a:rPr lang="pt-BR" dirty="0"/>
              <a:t>, dos </a:t>
            </a:r>
            <a:r>
              <a:rPr lang="pt-BR" dirty="0" err="1"/>
              <a:t>Creas</a:t>
            </a:r>
            <a:r>
              <a:rPr lang="pt-BR" dirty="0"/>
              <a:t> e da Mútua.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7643F24-D940-41E5-6A16-7C186D3CE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Associação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F344F267-D8BB-6007-8A5B-84D7A1E18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47" y="4025529"/>
            <a:ext cx="1188000" cy="1188000"/>
          </a:xfrm>
          <a:prstGeom prst="rect">
            <a:avLst/>
          </a:prstGeom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7D96B064-3823-C3C0-113B-4DA03F1FA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52" y="1398622"/>
            <a:ext cx="1188000" cy="1188000"/>
          </a:xfrm>
          <a:prstGeom prst="rect">
            <a:avLst/>
          </a:prstGeom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D73A08E5-C1B4-2FD0-6AE8-24D896F8374C}"/>
              </a:ext>
            </a:extLst>
          </p:cNvPr>
          <p:cNvSpPr txBox="1">
            <a:spLocks/>
          </p:cNvSpPr>
          <p:nvPr/>
        </p:nvSpPr>
        <p:spPr>
          <a:xfrm>
            <a:off x="947738" y="4669305"/>
            <a:ext cx="5076544" cy="143566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0000">
              <a:lnSpc>
                <a:spcPct val="100000"/>
              </a:lnSpc>
              <a:spcBef>
                <a:spcPts val="0"/>
              </a:spcBef>
            </a:pPr>
            <a:r>
              <a:rPr lang="pt-BR" sz="2800" dirty="0">
                <a:solidFill>
                  <a:srgbClr val="29ABE2"/>
                </a:solidFill>
              </a:rPr>
              <a:t>Como se associar</a:t>
            </a:r>
          </a:p>
          <a:p>
            <a:pPr>
              <a:lnSpc>
                <a:spcPct val="120000"/>
              </a:lnSpc>
              <a:spcBef>
                <a:spcPts val="1800"/>
              </a:spcBef>
              <a:buClr>
                <a:srgbClr val="184286"/>
              </a:buClr>
            </a:pPr>
            <a:r>
              <a:rPr lang="pt-BR" dirty="0"/>
              <a:t>Acesse o endereço </a:t>
            </a:r>
            <a:r>
              <a:rPr lang="pt-BR" b="1" dirty="0" err="1">
                <a:solidFill>
                  <a:srgbClr val="184286"/>
                </a:solidFill>
              </a:rPr>
              <a:t>mutua.com.br</a:t>
            </a:r>
            <a:r>
              <a:rPr lang="pt-BR" b="1" dirty="0">
                <a:solidFill>
                  <a:srgbClr val="184286"/>
                </a:solidFill>
              </a:rPr>
              <a:t>/associe-se</a:t>
            </a:r>
            <a:br>
              <a:rPr lang="pt-BR" b="1" dirty="0">
                <a:solidFill>
                  <a:srgbClr val="184286"/>
                </a:solidFill>
              </a:rPr>
            </a:br>
            <a:r>
              <a:rPr lang="pt-BR" dirty="0"/>
              <a:t>e preencha a ficha de inscrição.</a:t>
            </a:r>
          </a:p>
        </p:txBody>
      </p: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id="{38BF811A-629D-C29B-2839-429F1435F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756" y="5245755"/>
            <a:ext cx="867797" cy="8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EBC9C63A-C80C-BB3B-616B-CF33F28EEFB2}"/>
              </a:ext>
            </a:extLst>
          </p:cNvPr>
          <p:cNvSpPr/>
          <p:nvPr/>
        </p:nvSpPr>
        <p:spPr>
          <a:xfrm>
            <a:off x="334962" y="2922494"/>
            <a:ext cx="11522075" cy="3098894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9ABE2"/>
              </a:solidFill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7AB9E48-22F2-5FE9-65F5-297C46BE78A4}"/>
              </a:ext>
            </a:extLst>
          </p:cNvPr>
          <p:cNvSpPr/>
          <p:nvPr/>
        </p:nvSpPr>
        <p:spPr>
          <a:xfrm>
            <a:off x="334963" y="2922494"/>
            <a:ext cx="11522075" cy="627530"/>
          </a:xfrm>
          <a:prstGeom prst="rect">
            <a:avLst/>
          </a:prstGeom>
          <a:solidFill>
            <a:srgbClr val="44A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9ABE2"/>
              </a:solidFill>
            </a:endParaRPr>
          </a:p>
        </p:txBody>
      </p:sp>
      <p:sp>
        <p:nvSpPr>
          <p:cNvPr id="37" name="Espaço Reservado para Conteúdo 3">
            <a:extLst>
              <a:ext uri="{FF2B5EF4-FFF2-40B4-BE49-F238E27FC236}">
                <a16:creationId xmlns:a16="http://schemas.microsoft.com/office/drawing/2014/main" id="{DBEAA8A1-504E-1317-40C8-07006ADC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3021109"/>
            <a:ext cx="10296524" cy="349623"/>
          </a:xfrm>
        </p:spPr>
        <p:txBody>
          <a:bodyPr anchor="t" anchorCtr="0"/>
          <a:lstStyle/>
          <a:p>
            <a:pPr algn="ctr">
              <a:spcBef>
                <a:spcPts val="0"/>
              </a:spcBef>
              <a:spcAft>
                <a:spcPts val="3600"/>
              </a:spcAft>
            </a:pPr>
            <a:r>
              <a:rPr lang="pt-BR" sz="2400" dirty="0">
                <a:solidFill>
                  <a:schemeClr val="bg1"/>
                </a:solidFill>
              </a:rPr>
              <a:t>RETORNO PARA NOVOS ASSOCIADOS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8EF118-6A68-E8AE-3468-536D9769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Associação: 1ª Anuidade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1249D122-E8EA-BB81-C5F1-C2F71C283A41}"/>
              </a:ext>
            </a:extLst>
          </p:cNvPr>
          <p:cNvSpPr txBox="1">
            <a:spLocks/>
          </p:cNvSpPr>
          <p:nvPr/>
        </p:nvSpPr>
        <p:spPr>
          <a:xfrm>
            <a:off x="956703" y="1592262"/>
            <a:ext cx="9907615" cy="9806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2400" dirty="0"/>
              <a:t>Primeira anuidade:</a:t>
            </a:r>
            <a:endParaRPr lang="pt-BR" sz="3000" b="1" dirty="0">
              <a:solidFill>
                <a:srgbClr val="184286"/>
              </a:solidFill>
            </a:endParaRPr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A25C9C3B-8E28-B61B-ACC1-16E49D634B75}"/>
              </a:ext>
            </a:extLst>
          </p:cNvPr>
          <p:cNvSpPr txBox="1">
            <a:spLocks/>
          </p:cNvSpPr>
          <p:nvPr/>
        </p:nvSpPr>
        <p:spPr>
          <a:xfrm>
            <a:off x="947738" y="1731766"/>
            <a:ext cx="9907615" cy="9806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3000" b="1" dirty="0">
                <a:solidFill>
                  <a:srgbClr val="184286"/>
                </a:solidFill>
              </a:rPr>
              <a:t>Investimento de </a:t>
            </a:r>
            <a:r>
              <a:rPr lang="pt-BR" sz="5400" b="1" dirty="0" err="1">
                <a:solidFill>
                  <a:srgbClr val="184286"/>
                </a:solidFill>
              </a:rPr>
              <a:t>R</a:t>
            </a:r>
            <a:r>
              <a:rPr lang="pt-BR" sz="5400" b="1" dirty="0">
                <a:solidFill>
                  <a:srgbClr val="184286"/>
                </a:solidFill>
              </a:rPr>
              <a:t>$ 80</a:t>
            </a:r>
            <a:r>
              <a:rPr lang="pt-BR" sz="3000" b="1" dirty="0">
                <a:solidFill>
                  <a:srgbClr val="184286"/>
                </a:solidFill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70D51E-0445-0BE4-1FD6-7AF0D1B1A68C}"/>
              </a:ext>
            </a:extLst>
          </p:cNvPr>
          <p:cNvSpPr txBox="1">
            <a:spLocks/>
          </p:cNvSpPr>
          <p:nvPr/>
        </p:nvSpPr>
        <p:spPr>
          <a:xfrm>
            <a:off x="947737" y="3946669"/>
            <a:ext cx="1908175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Cota de associatividade</a:t>
            </a:r>
          </a:p>
          <a:p>
            <a:pPr algn="ctr">
              <a:lnSpc>
                <a:spcPct val="125000"/>
              </a:lnSpc>
            </a:pP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$ 50,00 revertidos para o plano de previdência.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E9077BB-B6F0-C77A-1149-398C0EDA329E}"/>
              </a:ext>
            </a:extLst>
          </p:cNvPr>
          <p:cNvSpPr txBox="1">
            <a:spLocks/>
          </p:cNvSpPr>
          <p:nvPr/>
        </p:nvSpPr>
        <p:spPr>
          <a:xfrm>
            <a:off x="9372263" y="3946669"/>
            <a:ext cx="1872000" cy="1634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Participação</a:t>
            </a:r>
            <a:r>
              <a:rPr lang="pt-BR" sz="1500" baseline="30000" dirty="0">
                <a:solidFill>
                  <a:schemeClr val="bg1"/>
                </a:solidFill>
                <a:latin typeface="Montserrat" pitchFamily="2" charset="77"/>
              </a:rPr>
              <a:t>*</a:t>
            </a: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 no Fundo Pecúlio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Indenização por morte natural: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$ 25.000,00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Indenização por morte acidental: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$ 50.000,00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2CF5B53-9725-50F6-27EB-4B4690CE062A}"/>
              </a:ext>
            </a:extLst>
          </p:cNvPr>
          <p:cNvSpPr txBox="1">
            <a:spLocks/>
          </p:cNvSpPr>
          <p:nvPr/>
        </p:nvSpPr>
        <p:spPr>
          <a:xfrm>
            <a:off x="3000375" y="3946669"/>
            <a:ext cx="1943099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Acesso ao plano de previdência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Plano de previdência exclusivo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TecnoPrev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90C883-8800-9A51-8A86-A4F20149E30D}"/>
              </a:ext>
            </a:extLst>
          </p:cNvPr>
          <p:cNvSpPr txBox="1">
            <a:spLocks/>
          </p:cNvSpPr>
          <p:nvPr/>
        </p:nvSpPr>
        <p:spPr>
          <a:xfrm>
            <a:off x="7248525" y="3946669"/>
            <a:ext cx="1908174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Acesso ao plano</a:t>
            </a:r>
            <a:br>
              <a:rPr lang="pt-BR" sz="15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de saúde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Plano de operadoras credenciadas.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16B04DE-EF93-5E1F-570F-144B8DB94B93}"/>
              </a:ext>
            </a:extLst>
          </p:cNvPr>
          <p:cNvSpPr txBox="1">
            <a:spLocks/>
          </p:cNvSpPr>
          <p:nvPr/>
        </p:nvSpPr>
        <p:spPr>
          <a:xfrm>
            <a:off x="5124450" y="3946669"/>
            <a:ext cx="1943100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Acesso aos convênios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Mais de 100 convênios disponíveis.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3397D83-5C30-6CC0-6254-87AC931C1CE9}"/>
              </a:ext>
            </a:extLst>
          </p:cNvPr>
          <p:cNvSpPr txBox="1"/>
          <p:nvPr/>
        </p:nvSpPr>
        <p:spPr>
          <a:xfrm>
            <a:off x="7811059" y="6391861"/>
            <a:ext cx="404597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1050" dirty="0">
                <a:solidFill>
                  <a:srgbClr val="3C6DA7"/>
                </a:solidFill>
                <a:latin typeface="Montserrat" pitchFamily="2" charset="77"/>
              </a:rPr>
              <a:t>* Redução da carência para 30 dias após a data de inscrição.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F33069-53A4-4C7B-F7D2-87FC72E5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C3260F5-6C89-44D1-C28B-C424267A5961}"/>
              </a:ext>
            </a:extLst>
          </p:cNvPr>
          <p:cNvSpPr/>
          <p:nvPr/>
        </p:nvSpPr>
        <p:spPr>
          <a:xfrm>
            <a:off x="334962" y="2922494"/>
            <a:ext cx="11522075" cy="3098894"/>
          </a:xfrm>
          <a:prstGeom prst="rect">
            <a:avLst/>
          </a:prstGeom>
          <a:solidFill>
            <a:srgbClr val="1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9ABE2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1C64C09C-D218-110A-D040-B39C3EA11DB0}"/>
              </a:ext>
            </a:extLst>
          </p:cNvPr>
          <p:cNvSpPr/>
          <p:nvPr/>
        </p:nvSpPr>
        <p:spPr>
          <a:xfrm>
            <a:off x="334963" y="2922494"/>
            <a:ext cx="11522075" cy="627530"/>
          </a:xfrm>
          <a:prstGeom prst="rect">
            <a:avLst/>
          </a:prstGeom>
          <a:solidFill>
            <a:srgbClr val="44A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9ABE2"/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8EF118-6A68-E8AE-3468-536D9769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Associação: Anuidade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1249D122-E8EA-BB81-C5F1-C2F71C283A41}"/>
              </a:ext>
            </a:extLst>
          </p:cNvPr>
          <p:cNvSpPr txBox="1">
            <a:spLocks/>
          </p:cNvSpPr>
          <p:nvPr/>
        </p:nvSpPr>
        <p:spPr>
          <a:xfrm>
            <a:off x="947738" y="1601227"/>
            <a:ext cx="9907615" cy="9806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2400" dirty="0"/>
              <a:t>Investimento de </a:t>
            </a:r>
            <a:r>
              <a:rPr lang="pt-BR" sz="2400" dirty="0" err="1"/>
              <a:t>R</a:t>
            </a:r>
            <a:r>
              <a:rPr lang="pt-BR" sz="2400" dirty="0"/>
              <a:t>$ 200,00</a:t>
            </a:r>
            <a:endParaRPr lang="pt-BR" sz="3000" b="1" dirty="0">
              <a:solidFill>
                <a:srgbClr val="184286"/>
              </a:solidFill>
            </a:endParaRP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A428BD8A-AE56-D492-A42E-95B856A22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3021109"/>
            <a:ext cx="10296524" cy="349623"/>
          </a:xfrm>
        </p:spPr>
        <p:txBody>
          <a:bodyPr anchor="t" anchorCtr="0"/>
          <a:lstStyle/>
          <a:p>
            <a:pPr algn="ctr">
              <a:spcBef>
                <a:spcPts val="0"/>
              </a:spcBef>
              <a:spcAft>
                <a:spcPts val="3600"/>
              </a:spcAft>
            </a:pPr>
            <a:r>
              <a:rPr lang="pt-BR" sz="2400" dirty="0">
                <a:solidFill>
                  <a:schemeClr val="bg1"/>
                </a:solidFill>
              </a:rPr>
              <a:t>RETORNO PARA O ASSOCIADO</a:t>
            </a:r>
          </a:p>
        </p:txBody>
      </p:sp>
      <p:sp>
        <p:nvSpPr>
          <p:cNvPr id="20" name="Espaço Reservado para Conteúdo 3">
            <a:extLst>
              <a:ext uri="{FF2B5EF4-FFF2-40B4-BE49-F238E27FC236}">
                <a16:creationId xmlns:a16="http://schemas.microsoft.com/office/drawing/2014/main" id="{A25C9C3B-8E28-B61B-ACC1-16E49D634B75}"/>
              </a:ext>
            </a:extLst>
          </p:cNvPr>
          <p:cNvSpPr txBox="1">
            <a:spLocks/>
          </p:cNvSpPr>
          <p:nvPr/>
        </p:nvSpPr>
        <p:spPr>
          <a:xfrm>
            <a:off x="947738" y="1731766"/>
            <a:ext cx="9907615" cy="98060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3000" b="1" dirty="0">
                <a:solidFill>
                  <a:srgbClr val="184286"/>
                </a:solidFill>
              </a:rPr>
              <a:t>Com desconto, o valor cai para </a:t>
            </a:r>
            <a:r>
              <a:rPr lang="pt-BR" sz="5400" b="1" dirty="0" err="1">
                <a:solidFill>
                  <a:srgbClr val="184286"/>
                </a:solidFill>
              </a:rPr>
              <a:t>R</a:t>
            </a:r>
            <a:r>
              <a:rPr lang="pt-BR" sz="5400" b="1" dirty="0">
                <a:solidFill>
                  <a:srgbClr val="184286"/>
                </a:solidFill>
              </a:rPr>
              <a:t>$ 160</a:t>
            </a:r>
            <a:r>
              <a:rPr lang="pt-BR" sz="3000" b="1" dirty="0">
                <a:solidFill>
                  <a:srgbClr val="184286"/>
                </a:solidFill>
              </a:rPr>
              <a:t>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870D51E-0445-0BE4-1FD6-7AF0D1B1A68C}"/>
              </a:ext>
            </a:extLst>
          </p:cNvPr>
          <p:cNvSpPr txBox="1"/>
          <p:nvPr/>
        </p:nvSpPr>
        <p:spPr>
          <a:xfrm>
            <a:off x="947738" y="3954761"/>
            <a:ext cx="1908175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Cota de associatividade</a:t>
            </a:r>
          </a:p>
          <a:p>
            <a:pPr algn="ctr">
              <a:lnSpc>
                <a:spcPct val="125000"/>
              </a:lnSpc>
            </a:pP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$ 50,00 revertidos para o plano de previdência</a:t>
            </a:r>
            <a:r>
              <a:rPr lang="pt-BR" sz="1100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35E5D2B-9FAA-6784-73E1-FEA4004C79FD}"/>
              </a:ext>
            </a:extLst>
          </p:cNvPr>
          <p:cNvSpPr txBox="1"/>
          <p:nvPr/>
        </p:nvSpPr>
        <p:spPr>
          <a:xfrm>
            <a:off x="3035300" y="3954761"/>
            <a:ext cx="1908175" cy="1096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Auxílio</a:t>
            </a:r>
            <a:br>
              <a:rPr lang="pt-BR" sz="15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Funeral</a:t>
            </a:r>
            <a:r>
              <a:rPr lang="pt-BR" sz="1500" baseline="30000" dirty="0">
                <a:solidFill>
                  <a:schemeClr val="bg1"/>
                </a:solidFill>
                <a:latin typeface="Montserrat" pitchFamily="2" charset="77"/>
              </a:rPr>
              <a:t>*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Até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$ 7.000,00 para custeio de despesas.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E9077BB-B6F0-C77A-1149-398C0EDA329E}"/>
              </a:ext>
            </a:extLst>
          </p:cNvPr>
          <p:cNvSpPr txBox="1"/>
          <p:nvPr/>
        </p:nvSpPr>
        <p:spPr>
          <a:xfrm>
            <a:off x="5124450" y="3954761"/>
            <a:ext cx="1943100" cy="16346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Participação no Fundo de Pecúlio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Indenização por morte natural: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$ 25.000,00</a:t>
            </a:r>
          </a:p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Indenização por morte acidental: </a:t>
            </a:r>
            <a:r>
              <a:rPr lang="pt-BR" sz="1200" dirty="0" err="1">
                <a:solidFill>
                  <a:schemeClr val="bg1"/>
                </a:solidFill>
                <a:latin typeface="Montserrat" pitchFamily="2" charset="77"/>
              </a:rPr>
              <a:t>R</a:t>
            </a: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$ 50.000,00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2CF5B53-9725-50F6-27EB-4B4690CE062A}"/>
              </a:ext>
            </a:extLst>
          </p:cNvPr>
          <p:cNvSpPr txBox="1"/>
          <p:nvPr/>
        </p:nvSpPr>
        <p:spPr>
          <a:xfrm>
            <a:off x="7248524" y="3954761"/>
            <a:ext cx="1908175" cy="1326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5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Auxílio</a:t>
            </a:r>
            <a:br>
              <a:rPr lang="pt-BR" sz="15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Pecuniário</a:t>
            </a:r>
            <a:r>
              <a:rPr lang="pt-BR" sz="1500" baseline="30000" dirty="0">
                <a:solidFill>
                  <a:schemeClr val="bg1"/>
                </a:solidFill>
                <a:latin typeface="Montserrat" pitchFamily="2" charset="77"/>
              </a:rPr>
              <a:t>*</a:t>
            </a:r>
          </a:p>
          <a:p>
            <a:pPr algn="ctr">
              <a:lnSpc>
                <a:spcPct val="125000"/>
              </a:lnSpc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Auxílio de até 3 salários mínimos vigentes,</a:t>
            </a:r>
            <a:br>
              <a:rPr lang="pt-BR" sz="12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por até 4 meses.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C2EA85F-F6D6-1C49-F198-19B1D9D6B0BC}"/>
              </a:ext>
            </a:extLst>
          </p:cNvPr>
          <p:cNvSpPr txBox="1"/>
          <p:nvPr/>
        </p:nvSpPr>
        <p:spPr>
          <a:xfrm>
            <a:off x="9335816" y="4062338"/>
            <a:ext cx="1908447" cy="1467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2600"/>
              </a:spcAft>
            </a:pPr>
            <a:r>
              <a:rPr lang="pt-BR" sz="1500" dirty="0">
                <a:solidFill>
                  <a:schemeClr val="bg1"/>
                </a:solidFill>
                <a:latin typeface="Montserrat" pitchFamily="2" charset="77"/>
              </a:rPr>
              <a:t>Convênios</a:t>
            </a:r>
          </a:p>
          <a:p>
            <a:pPr algn="ctr">
              <a:lnSpc>
                <a:spcPct val="125000"/>
              </a:lnSpc>
              <a:spcAft>
                <a:spcPts val="2800"/>
              </a:spcAft>
            </a:pPr>
            <a:r>
              <a:rPr lang="pt-BR" sz="1200" dirty="0">
                <a:solidFill>
                  <a:schemeClr val="bg1"/>
                </a:solidFill>
                <a:latin typeface="Montserrat" pitchFamily="2" charset="77"/>
              </a:rPr>
              <a:t>Acesso ao plano de previdência, planos e seguros saúde e convênio de descontos.</a:t>
            </a:r>
          </a:p>
        </p:txBody>
      </p:sp>
      <p:sp>
        <p:nvSpPr>
          <p:cNvPr id="32" name="Google Shape;330;p11">
            <a:extLst>
              <a:ext uri="{FF2B5EF4-FFF2-40B4-BE49-F238E27FC236}">
                <a16:creationId xmlns:a16="http://schemas.microsoft.com/office/drawing/2014/main" id="{C0A2CCEA-DE40-B668-D76C-2E822F6D23ED}"/>
              </a:ext>
            </a:extLst>
          </p:cNvPr>
          <p:cNvSpPr txBox="1"/>
          <p:nvPr/>
        </p:nvSpPr>
        <p:spPr>
          <a:xfrm>
            <a:off x="6286353" y="6313029"/>
            <a:ext cx="4957910" cy="21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* A partir do 12 meses de inscrição.</a:t>
            </a:r>
            <a:endParaRPr sz="1100" dirty="0">
              <a:solidFill>
                <a:srgbClr val="3C6DA7"/>
              </a:solidFill>
              <a:latin typeface="Montserrat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2B1BF8-9759-C0E2-B12F-0C3857928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Ícone&#10;&#10;Descrição gerada automaticamente">
            <a:extLst>
              <a:ext uri="{FF2B5EF4-FFF2-40B4-BE49-F238E27FC236}">
                <a16:creationId xmlns:a16="http://schemas.microsoft.com/office/drawing/2014/main" id="{A5CA6A4F-33AE-7C44-0ACE-55619EDEB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4586" y="4429726"/>
            <a:ext cx="451760" cy="99881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C8DDA12B-395A-41A2-A2CD-72456EFD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Associação: Números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0D6DF2E2-F056-31D7-87F9-79EF481E0508}"/>
              </a:ext>
            </a:extLst>
          </p:cNvPr>
          <p:cNvSpPr txBox="1">
            <a:spLocks/>
          </p:cNvSpPr>
          <p:nvPr/>
        </p:nvSpPr>
        <p:spPr>
          <a:xfrm>
            <a:off x="947738" y="1446844"/>
            <a:ext cx="9907615" cy="79277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5400" b="1" dirty="0">
                <a:solidFill>
                  <a:srgbClr val="184286"/>
                </a:solidFill>
              </a:rPr>
              <a:t>154.944</a:t>
            </a:r>
            <a:r>
              <a:rPr lang="pt-BR" sz="3000" b="1" dirty="0">
                <a:solidFill>
                  <a:srgbClr val="184286"/>
                </a:solidFill>
              </a:rPr>
              <a:t> </a:t>
            </a:r>
            <a:r>
              <a:rPr lang="pt-BR" sz="3200" dirty="0"/>
              <a:t>associados</a:t>
            </a:r>
            <a:endParaRPr lang="pt-BR" sz="4000" b="1" dirty="0">
              <a:solidFill>
                <a:srgbClr val="1842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endParaRPr lang="pt-BR" sz="3000" b="1" dirty="0">
              <a:solidFill>
                <a:srgbClr val="184286"/>
              </a:solidFill>
            </a:endParaRPr>
          </a:p>
        </p:txBody>
      </p:sp>
      <p:pic>
        <p:nvPicPr>
          <p:cNvPr id="7" name="Imagem 6" descr="Gráfico, Ícone&#10;&#10;Descrição gerada automaticamente">
            <a:extLst>
              <a:ext uri="{FF2B5EF4-FFF2-40B4-BE49-F238E27FC236}">
                <a16:creationId xmlns:a16="http://schemas.microsoft.com/office/drawing/2014/main" id="{5D1955FB-8B53-AE14-99E6-1C2BEAF54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02" y="3039471"/>
            <a:ext cx="3147209" cy="3147209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7859069-9B6F-2734-C5F8-5F142FBDD22A}"/>
              </a:ext>
            </a:extLst>
          </p:cNvPr>
          <p:cNvGrpSpPr/>
          <p:nvPr/>
        </p:nvGrpSpPr>
        <p:grpSpPr>
          <a:xfrm>
            <a:off x="9505510" y="4022351"/>
            <a:ext cx="1813562" cy="1813562"/>
            <a:chOff x="9327486" y="4215407"/>
            <a:chExt cx="1813562" cy="1813562"/>
          </a:xfrm>
        </p:grpSpPr>
        <p:pic>
          <p:nvPicPr>
            <p:cNvPr id="24" name="Imagem 23" descr="Ícone&#10;&#10;Descrição gerada automaticamente">
              <a:extLst>
                <a:ext uri="{FF2B5EF4-FFF2-40B4-BE49-F238E27FC236}">
                  <a16:creationId xmlns:a16="http://schemas.microsoft.com/office/drawing/2014/main" id="{7FF7A834-855D-D9FF-8546-E44AB3C6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7486" y="4215407"/>
              <a:ext cx="1813562" cy="1813562"/>
            </a:xfrm>
            <a:prstGeom prst="rect">
              <a:avLst/>
            </a:prstGeom>
          </p:spPr>
        </p:pic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61D75055-27D8-1BC7-C94B-3D044D013FA9}"/>
                </a:ext>
              </a:extLst>
            </p:cNvPr>
            <p:cNvSpPr txBox="1"/>
            <p:nvPr/>
          </p:nvSpPr>
          <p:spPr>
            <a:xfrm>
              <a:off x="9627756" y="4858315"/>
              <a:ext cx="1232452" cy="594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sz="3200" b="1" dirty="0">
                  <a:solidFill>
                    <a:srgbClr val="184286"/>
                  </a:solidFill>
                  <a:latin typeface="Montserrat" pitchFamily="2" charset="77"/>
                </a:rPr>
                <a:t>83%</a:t>
              </a:r>
            </a:p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rgbClr val="184286"/>
                  </a:solidFill>
                  <a:latin typeface="Montserrat" pitchFamily="2" charset="77"/>
                </a:rPr>
                <a:t>homens</a:t>
              </a:r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63C2F65C-FD57-AAFA-BCF2-42C6C7EDACED}"/>
              </a:ext>
            </a:extLst>
          </p:cNvPr>
          <p:cNvGrpSpPr/>
          <p:nvPr/>
        </p:nvGrpSpPr>
        <p:grpSpPr>
          <a:xfrm>
            <a:off x="6599469" y="4022351"/>
            <a:ext cx="1813562" cy="1813562"/>
            <a:chOff x="6972572" y="4439479"/>
            <a:chExt cx="1813562" cy="181356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DA614529-0EED-4594-8908-86BC6C13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972572" y="4439479"/>
              <a:ext cx="1813562" cy="1813562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3A29FAD-E52F-2480-0476-F954F74E5A3B}"/>
                </a:ext>
              </a:extLst>
            </p:cNvPr>
            <p:cNvSpPr txBox="1"/>
            <p:nvPr/>
          </p:nvSpPr>
          <p:spPr>
            <a:xfrm>
              <a:off x="7264604" y="5082387"/>
              <a:ext cx="1232452" cy="594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pt-BR" sz="3200" b="1" dirty="0">
                  <a:solidFill>
                    <a:srgbClr val="3C6DA7"/>
                  </a:solidFill>
                  <a:latin typeface="Montserrat" pitchFamily="2" charset="77"/>
                </a:rPr>
                <a:t>17%</a:t>
              </a:r>
            </a:p>
            <a:p>
              <a:pPr algn="ctr">
                <a:lnSpc>
                  <a:spcPct val="70000"/>
                </a:lnSpc>
              </a:pPr>
              <a:r>
                <a:rPr lang="pt-BR" sz="1400" dirty="0">
                  <a:solidFill>
                    <a:srgbClr val="3C6DA7"/>
                  </a:solidFill>
                  <a:latin typeface="Montserrat" pitchFamily="2" charset="77"/>
                </a:rPr>
                <a:t>mulheres</a:t>
              </a:r>
            </a:p>
          </p:txBody>
        </p:sp>
      </p:grpSp>
      <p:pic>
        <p:nvPicPr>
          <p:cNvPr id="26" name="Imagem 25" descr="Ícone&#10;&#10;Descrição gerada automaticamente">
            <a:extLst>
              <a:ext uri="{FF2B5EF4-FFF2-40B4-BE49-F238E27FC236}">
                <a16:creationId xmlns:a16="http://schemas.microsoft.com/office/drawing/2014/main" id="{F488E3C0-F4C9-6C6A-1ECA-E6972F754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2523" y="4429726"/>
            <a:ext cx="451760" cy="998813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570542E0-E32A-9C9F-52AE-AE2C86D4B14B}"/>
              </a:ext>
            </a:extLst>
          </p:cNvPr>
          <p:cNvSpPr txBox="1"/>
          <p:nvPr/>
        </p:nvSpPr>
        <p:spPr>
          <a:xfrm>
            <a:off x="4712459" y="5179293"/>
            <a:ext cx="1743904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2800" b="1" dirty="0">
                <a:solidFill>
                  <a:srgbClr val="184286"/>
                </a:solidFill>
                <a:latin typeface="Montserrat" pitchFamily="2" charset="77"/>
              </a:rPr>
              <a:t>67%</a:t>
            </a:r>
          </a:p>
          <a:p>
            <a:pPr>
              <a:lnSpc>
                <a:spcPct val="70000"/>
              </a:lnSpc>
            </a:pPr>
            <a:r>
              <a:rPr lang="pt-BR" sz="1400" dirty="0">
                <a:solidFill>
                  <a:srgbClr val="184286"/>
                </a:solidFill>
                <a:latin typeface="Montserrat" pitchFamily="2" charset="77"/>
              </a:rPr>
              <a:t>Contribuinte</a:t>
            </a:r>
          </a:p>
          <a:p>
            <a:pPr>
              <a:lnSpc>
                <a:spcPct val="110000"/>
              </a:lnSpc>
            </a:pPr>
            <a:r>
              <a:rPr lang="pt-BR" sz="1200" dirty="0">
                <a:solidFill>
                  <a:srgbClr val="184286"/>
                </a:solidFill>
                <a:latin typeface="Montserrat" pitchFamily="2" charset="77"/>
              </a:rPr>
              <a:t>103.914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ABC0536-0C35-4783-F3A4-78FF6EA06A6B}"/>
              </a:ext>
            </a:extLst>
          </p:cNvPr>
          <p:cNvSpPr txBox="1"/>
          <p:nvPr/>
        </p:nvSpPr>
        <p:spPr>
          <a:xfrm>
            <a:off x="494270" y="4141926"/>
            <a:ext cx="1504380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pt-BR" sz="2800" b="1" dirty="0">
                <a:solidFill>
                  <a:srgbClr val="3C6DA7"/>
                </a:solidFill>
                <a:latin typeface="Montserrat" pitchFamily="2" charset="77"/>
              </a:rPr>
              <a:t>20%</a:t>
            </a:r>
          </a:p>
          <a:p>
            <a:pPr algn="r">
              <a:lnSpc>
                <a:spcPct val="70000"/>
              </a:lnSpc>
            </a:pPr>
            <a:r>
              <a:rPr lang="pt-BR" sz="1400" dirty="0">
                <a:solidFill>
                  <a:srgbClr val="3C6DA7"/>
                </a:solidFill>
                <a:latin typeface="Montserrat" pitchFamily="2" charset="77"/>
              </a:rPr>
              <a:t>Institucional</a:t>
            </a:r>
          </a:p>
          <a:p>
            <a:pPr algn="r">
              <a:lnSpc>
                <a:spcPct val="110000"/>
              </a:lnSpc>
            </a:pPr>
            <a:r>
              <a:rPr lang="pt-BR" sz="1200" dirty="0">
                <a:solidFill>
                  <a:srgbClr val="3C6DA7"/>
                </a:solidFill>
                <a:latin typeface="Montserrat" pitchFamily="2" charset="77"/>
              </a:rPr>
              <a:t>31.217</a:t>
            </a:r>
          </a:p>
          <a:p>
            <a:pPr algn="r">
              <a:lnSpc>
                <a:spcPct val="70000"/>
              </a:lnSpc>
            </a:pPr>
            <a:endParaRPr lang="pt-BR" sz="1050" dirty="0">
              <a:solidFill>
                <a:srgbClr val="3C6DA7"/>
              </a:solidFill>
              <a:latin typeface="Montserrat" pitchFamily="2" charset="77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F21CE93-F3C8-47DC-BA4D-4CD48886B981}"/>
              </a:ext>
            </a:extLst>
          </p:cNvPr>
          <p:cNvSpPr txBox="1"/>
          <p:nvPr/>
        </p:nvSpPr>
        <p:spPr>
          <a:xfrm>
            <a:off x="1448474" y="2624622"/>
            <a:ext cx="1585463" cy="8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pt-BR" sz="2800" b="1" dirty="0">
                <a:solidFill>
                  <a:srgbClr val="44AB3E"/>
                </a:solidFill>
                <a:latin typeface="Montserrat" pitchFamily="2" charset="77"/>
              </a:rPr>
              <a:t>13%</a:t>
            </a:r>
          </a:p>
          <a:p>
            <a:pPr algn="r">
              <a:lnSpc>
                <a:spcPct val="70000"/>
              </a:lnSpc>
            </a:pPr>
            <a:r>
              <a:rPr lang="pt-BR" sz="1400" dirty="0">
                <a:solidFill>
                  <a:srgbClr val="44AB3E"/>
                </a:solidFill>
                <a:latin typeface="Montserrat" pitchFamily="2" charset="77"/>
              </a:rPr>
              <a:t>RT Corporativo</a:t>
            </a:r>
          </a:p>
          <a:p>
            <a:pPr algn="r">
              <a:lnSpc>
                <a:spcPct val="110000"/>
              </a:lnSpc>
            </a:pPr>
            <a:r>
              <a:rPr lang="pt-BR" sz="1200" dirty="0">
                <a:solidFill>
                  <a:srgbClr val="44AB3E"/>
                </a:solidFill>
                <a:latin typeface="Montserrat" pitchFamily="2" charset="77"/>
              </a:rPr>
              <a:t>19.813</a:t>
            </a:r>
          </a:p>
          <a:p>
            <a:pPr algn="r">
              <a:lnSpc>
                <a:spcPct val="70000"/>
              </a:lnSpc>
            </a:pPr>
            <a:endParaRPr lang="pt-BR" sz="1050" dirty="0">
              <a:solidFill>
                <a:srgbClr val="44AB3E"/>
              </a:solidFill>
              <a:latin typeface="Montserrat" pitchFamily="2" charset="77"/>
            </a:endParaRPr>
          </a:p>
        </p:txBody>
      </p:sp>
      <p:sp>
        <p:nvSpPr>
          <p:cNvPr id="34" name="Espaço Reservado para Conteúdo 3">
            <a:extLst>
              <a:ext uri="{FF2B5EF4-FFF2-40B4-BE49-F238E27FC236}">
                <a16:creationId xmlns:a16="http://schemas.microsoft.com/office/drawing/2014/main" id="{415B408B-CE32-9678-0C88-12B91FA5CB4A}"/>
              </a:ext>
            </a:extLst>
          </p:cNvPr>
          <p:cNvSpPr txBox="1">
            <a:spLocks/>
          </p:cNvSpPr>
          <p:nvPr/>
        </p:nvSpPr>
        <p:spPr>
          <a:xfrm>
            <a:off x="6903231" y="3512492"/>
            <a:ext cx="3268458" cy="36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00" kern="1200">
                <a:solidFill>
                  <a:srgbClr val="3C6DA7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pt-BR" sz="2000" dirty="0"/>
              <a:t>Perfil dos associados</a:t>
            </a:r>
            <a:endParaRPr lang="pt-BR" sz="2000" b="1" dirty="0">
              <a:solidFill>
                <a:srgbClr val="184286"/>
              </a:solidFill>
            </a:endParaRPr>
          </a:p>
        </p:txBody>
      </p:sp>
      <p:sp>
        <p:nvSpPr>
          <p:cNvPr id="35" name="Google Shape;330;p11">
            <a:extLst>
              <a:ext uri="{FF2B5EF4-FFF2-40B4-BE49-F238E27FC236}">
                <a16:creationId xmlns:a16="http://schemas.microsoft.com/office/drawing/2014/main" id="{25801139-4DCE-C7B8-4626-85594F7F72F8}"/>
              </a:ext>
            </a:extLst>
          </p:cNvPr>
          <p:cNvSpPr txBox="1"/>
          <p:nvPr/>
        </p:nvSpPr>
        <p:spPr>
          <a:xfrm>
            <a:off x="6286353" y="6313029"/>
            <a:ext cx="4957910" cy="21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3C6DA7"/>
                </a:solidFill>
                <a:latin typeface="Montserrat" pitchFamily="2" charset="77"/>
                <a:ea typeface="Calibri"/>
                <a:cs typeface="Calibri"/>
                <a:sym typeface="Calibri"/>
              </a:rPr>
              <a:t>Dados de janeiro de 2023.</a:t>
            </a:r>
            <a:endParaRPr sz="1100" dirty="0">
              <a:solidFill>
                <a:srgbClr val="3C6DA7"/>
              </a:solidFill>
              <a:latin typeface="Montserrat" pitchFamily="2" charset="77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51AD38E-46D1-4335-BDB6-3CCC44CABE1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34963" y="6489958"/>
            <a:ext cx="2816598" cy="2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060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</TotalTime>
  <Words>2240</Words>
  <Application>Microsoft Office PowerPoint</Application>
  <PresentationFormat>Widescreen</PresentationFormat>
  <Paragraphs>355</Paragraphs>
  <Slides>37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Montserrat</vt:lpstr>
      <vt:lpstr>Wingdings</vt:lpstr>
      <vt:lpstr>Tema do Office</vt:lpstr>
      <vt:lpstr>Apresentação do PowerPoint</vt:lpstr>
      <vt:lpstr>O papel de cada um no Sistema</vt:lpstr>
      <vt:lpstr>Apresentação do PowerPoint</vt:lpstr>
      <vt:lpstr>Conheça a Mútua</vt:lpstr>
      <vt:lpstr>Apresentação do PowerPoint</vt:lpstr>
      <vt:lpstr>Associação</vt:lpstr>
      <vt:lpstr>Associação: 1ª Anuidade</vt:lpstr>
      <vt:lpstr>Associação: Anuidade</vt:lpstr>
      <vt:lpstr>Associação: Números</vt:lpstr>
      <vt:lpstr>Apresentação do PowerPoint</vt:lpstr>
      <vt:lpstr>Benefícios Sociais</vt:lpstr>
      <vt:lpstr>Apresentação do PowerPoint</vt:lpstr>
      <vt:lpstr>PIM Programa de Inclusão da Mútua</vt:lpstr>
      <vt:lpstr>Apresentação do PowerPoint</vt:lpstr>
      <vt:lpstr>Apresentação do PowerPoint</vt:lpstr>
      <vt:lpstr>Benefícios Reembolsáveis</vt:lpstr>
      <vt:lpstr>Benefícios Reembolsáveis</vt:lpstr>
      <vt:lpstr>Benefícios Reembolsáveis: Desburocratização na concessão</vt:lpstr>
      <vt:lpstr>Benefícios Reembolsáveis: Taxa de Juros – Mútua x Bancos</vt:lpstr>
      <vt:lpstr>Apresentação do PowerPoint</vt:lpstr>
      <vt:lpstr>Apresentação do PowerPoint</vt:lpstr>
      <vt:lpstr>Apresentação do PowerPoint</vt:lpstr>
      <vt:lpstr>Planos de Saúde: Seguros Unimed</vt:lpstr>
      <vt:lpstr>Planos de Saúde: Operadoras</vt:lpstr>
      <vt:lpstr>Apresentação do PowerPoint</vt:lpstr>
      <vt:lpstr>Capacitação e Desenvolvimento Profissional</vt:lpstr>
      <vt:lpstr>Clube de Vantagens</vt:lpstr>
      <vt:lpstr>Clube de Vantagens</vt:lpstr>
      <vt:lpstr>Apresentação do PowerPoint</vt:lpstr>
      <vt:lpstr>Apresentação do PowerPoint</vt:lpstr>
      <vt:lpstr>Ética e Transparência</vt:lpstr>
      <vt:lpstr>Apresentação do PowerPoint</vt:lpstr>
      <vt:lpstr>Apresentação do PowerPoint</vt:lpstr>
      <vt:lpstr>ESG: Ambiental, Social e Governança</vt:lpstr>
      <vt:lpstr>Atendimentos Benefícios Planos de Saúde TecnoPrev Convênios Emissão de boletos Inscrições Anuidades Dentre outras</vt:lpstr>
      <vt:lpstr>Apresentação do PowerPoint</vt:lpstr>
      <vt:lpstr>Diretoria Executiva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Ribeiro França</dc:creator>
  <cp:lastModifiedBy>UALLACE LIMA</cp:lastModifiedBy>
  <cp:revision>43</cp:revision>
  <dcterms:created xsi:type="dcterms:W3CDTF">2023-01-11T16:34:07Z</dcterms:created>
  <dcterms:modified xsi:type="dcterms:W3CDTF">2023-02-01T19:31:21Z</dcterms:modified>
</cp:coreProperties>
</file>